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9" r:id="rId13"/>
    <p:sldId id="266" r:id="rId14"/>
    <p:sldId id="271" r:id="rId15"/>
    <p:sldId id="272" r:id="rId16"/>
    <p:sldId id="273" r:id="rId17"/>
    <p:sldId id="274" r:id="rId18"/>
    <p:sldId id="275" r:id="rId19"/>
    <p:sldId id="276" r:id="rId20"/>
    <p:sldId id="267"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erebri Light" panose="020B0604020202020204" charset="0"/>
      <p:regular r:id="rId26"/>
    </p:embeddedFont>
    <p:embeddedFont>
      <p:font typeface="Cerebri Light Bold" panose="020B0604020202020204" charset="0"/>
      <p:regular r:id="rId27"/>
    </p:embeddedFont>
    <p:embeddedFont>
      <p:font typeface="More Suga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2" autoAdjust="0"/>
  </p:normalViewPr>
  <p:slideViewPr>
    <p:cSldViewPr>
      <p:cViewPr varScale="1">
        <p:scale>
          <a:sx n="47" d="100"/>
          <a:sy n="47" d="100"/>
        </p:scale>
        <p:origin x="115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54.png"/><Relationship Id="rId3" Type="http://schemas.openxmlformats.org/officeDocument/2006/relationships/image" Target="../media/image2.svg"/><Relationship Id="rId21" Type="http://schemas.openxmlformats.org/officeDocument/2006/relationships/image" Target="../media/image57.svg"/><Relationship Id="rId7" Type="http://schemas.openxmlformats.org/officeDocument/2006/relationships/image" Target="../media/image12.svg"/><Relationship Id="rId12" Type="http://schemas.openxmlformats.org/officeDocument/2006/relationships/image" Target="../media/image7.png"/><Relationship Id="rId17"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6.svg"/><Relationship Id="rId15" Type="http://schemas.openxmlformats.org/officeDocument/2006/relationships/image" Target="../media/image10.svg"/><Relationship Id="rId23" Type="http://schemas.openxmlformats.org/officeDocument/2006/relationships/image" Target="../media/image59.svg"/><Relationship Id="rId10" Type="http://schemas.openxmlformats.org/officeDocument/2006/relationships/image" Target="../media/image15.png"/><Relationship Id="rId19" Type="http://schemas.openxmlformats.org/officeDocument/2006/relationships/image" Target="../media/image55.svg"/><Relationship Id="rId4" Type="http://schemas.openxmlformats.org/officeDocument/2006/relationships/image" Target="../media/image5.png"/><Relationship Id="rId9" Type="http://schemas.openxmlformats.org/officeDocument/2006/relationships/image" Target="../media/image4.svg"/><Relationship Id="rId14" Type="http://schemas.openxmlformats.org/officeDocument/2006/relationships/image" Target="../media/image9.png"/><Relationship Id="rId22"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48C7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78538" y="7185105"/>
            <a:ext cx="15222538" cy="780501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40123" y="1913778"/>
            <a:ext cx="2403103" cy="326347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5715" y="3276120"/>
            <a:ext cx="5542976" cy="48274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326" y="5177251"/>
            <a:ext cx="2294777" cy="3244544"/>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020582" y="6139273"/>
            <a:ext cx="1776217" cy="228252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32731" y="7391492"/>
            <a:ext cx="5208943" cy="8185482"/>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915509" y="203514"/>
            <a:ext cx="2443388" cy="2465804"/>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49781" y="1309349"/>
            <a:ext cx="3462885" cy="2719939"/>
          </a:xfrm>
          <a:prstGeom prst="rect">
            <a:avLst/>
          </a:prstGeom>
        </p:spPr>
      </p:pic>
      <p:sp>
        <p:nvSpPr>
          <p:cNvPr id="12" name="TextBox 12"/>
          <p:cNvSpPr txBox="1"/>
          <p:nvPr/>
        </p:nvSpPr>
        <p:spPr>
          <a:xfrm>
            <a:off x="9267825" y="2631723"/>
            <a:ext cx="9853450" cy="4544326"/>
          </a:xfrm>
          <a:prstGeom prst="rect">
            <a:avLst/>
          </a:prstGeom>
        </p:spPr>
        <p:txBody>
          <a:bodyPr lIns="0" tIns="0" rIns="0" bIns="0" rtlCol="0" anchor="t">
            <a:spAutoFit/>
          </a:bodyPr>
          <a:lstStyle/>
          <a:p>
            <a:pPr>
              <a:lnSpc>
                <a:spcPts val="18121"/>
              </a:lnSpc>
            </a:pPr>
            <a:r>
              <a:rPr lang="en-US" sz="13939">
                <a:solidFill>
                  <a:srgbClr val="866255"/>
                </a:solidFill>
                <a:latin typeface="More Sugar"/>
              </a:rPr>
              <a:t>TUGAS BESAR </a:t>
            </a:r>
          </a:p>
        </p:txBody>
      </p:sp>
      <p:sp>
        <p:nvSpPr>
          <p:cNvPr id="13" name="TextBox 13"/>
          <p:cNvSpPr txBox="1"/>
          <p:nvPr/>
        </p:nvSpPr>
        <p:spPr>
          <a:xfrm>
            <a:off x="9432985" y="1984413"/>
            <a:ext cx="4505758" cy="441340"/>
          </a:xfrm>
          <a:prstGeom prst="rect">
            <a:avLst/>
          </a:prstGeom>
        </p:spPr>
        <p:txBody>
          <a:bodyPr lIns="0" tIns="0" rIns="0" bIns="0" rtlCol="0" anchor="t">
            <a:spAutoFit/>
          </a:bodyPr>
          <a:lstStyle/>
          <a:p>
            <a:pPr>
              <a:lnSpc>
                <a:spcPts val="3678"/>
              </a:lnSpc>
            </a:pPr>
            <a:r>
              <a:rPr lang="en-US" sz="2627" spc="262">
                <a:solidFill>
                  <a:srgbClr val="866255"/>
                </a:solidFill>
                <a:latin typeface="Cerebri Light"/>
              </a:rPr>
              <a:t>Presented by Group 11</a:t>
            </a:r>
          </a:p>
        </p:txBody>
      </p:sp>
      <p:sp>
        <p:nvSpPr>
          <p:cNvPr id="14" name="TextBox 14"/>
          <p:cNvSpPr txBox="1"/>
          <p:nvPr/>
        </p:nvSpPr>
        <p:spPr>
          <a:xfrm>
            <a:off x="9432985" y="7662208"/>
            <a:ext cx="5766300" cy="441340"/>
          </a:xfrm>
          <a:prstGeom prst="rect">
            <a:avLst/>
          </a:prstGeom>
        </p:spPr>
        <p:txBody>
          <a:bodyPr lIns="0" tIns="0" rIns="0" bIns="0" rtlCol="0" anchor="t">
            <a:spAutoFit/>
          </a:bodyPr>
          <a:lstStyle/>
          <a:p>
            <a:pPr>
              <a:lnSpc>
                <a:spcPts val="3678"/>
              </a:lnSpc>
            </a:pPr>
            <a:r>
              <a:rPr lang="en-US" sz="2627" spc="262">
                <a:solidFill>
                  <a:srgbClr val="866255"/>
                </a:solidFill>
                <a:latin typeface="Cerebri Light"/>
              </a:rPr>
              <a:t>DESAIN WEB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8C7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578294" y="4194471"/>
            <a:ext cx="4636998" cy="4636998"/>
          </a:xfrm>
          <a:prstGeom prst="rect">
            <a:avLst/>
          </a:prstGeom>
        </p:spPr>
      </p:pic>
      <p:grpSp>
        <p:nvGrpSpPr>
          <p:cNvPr id="5" name="Group 5"/>
          <p:cNvGrpSpPr>
            <a:grpSpLocks noChangeAspect="1"/>
          </p:cNvGrpSpPr>
          <p:nvPr/>
        </p:nvGrpSpPr>
        <p:grpSpPr>
          <a:xfrm>
            <a:off x="11508676" y="4451521"/>
            <a:ext cx="4122914" cy="412289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7" name="TextBox 7"/>
          <p:cNvSpPr txBox="1"/>
          <p:nvPr/>
        </p:nvSpPr>
        <p:spPr>
          <a:xfrm>
            <a:off x="4717867" y="1912691"/>
            <a:ext cx="8852266" cy="1334142"/>
          </a:xfrm>
          <a:prstGeom prst="rect">
            <a:avLst/>
          </a:prstGeom>
        </p:spPr>
        <p:txBody>
          <a:bodyPr lIns="0" tIns="0" rIns="0" bIns="0" rtlCol="0" anchor="t">
            <a:spAutoFit/>
          </a:bodyPr>
          <a:lstStyle/>
          <a:p>
            <a:pPr algn="ctr">
              <a:lnSpc>
                <a:spcPts val="10659"/>
              </a:lnSpc>
            </a:pPr>
            <a:r>
              <a:rPr lang="en-US" sz="8199">
                <a:solidFill>
                  <a:srgbClr val="866255"/>
                </a:solidFill>
                <a:latin typeface="More Sugar"/>
              </a:rPr>
              <a:t>Template Website</a:t>
            </a:r>
          </a:p>
        </p:txBody>
      </p:sp>
      <p:sp>
        <p:nvSpPr>
          <p:cNvPr id="8" name="TextBox 8"/>
          <p:cNvSpPr txBox="1"/>
          <p:nvPr/>
        </p:nvSpPr>
        <p:spPr>
          <a:xfrm>
            <a:off x="1876950" y="3428026"/>
            <a:ext cx="5028418" cy="547370"/>
          </a:xfrm>
          <a:prstGeom prst="rect">
            <a:avLst/>
          </a:prstGeom>
        </p:spPr>
        <p:txBody>
          <a:bodyPr lIns="0" tIns="0" rIns="0" bIns="0" rtlCol="0" anchor="t">
            <a:spAutoFit/>
          </a:bodyPr>
          <a:lstStyle/>
          <a:p>
            <a:pPr>
              <a:lnSpc>
                <a:spcPts val="4419"/>
              </a:lnSpc>
            </a:pPr>
            <a:r>
              <a:rPr lang="en-US" sz="3399">
                <a:solidFill>
                  <a:srgbClr val="866255"/>
                </a:solidFill>
                <a:latin typeface="More Sugar"/>
              </a:rPr>
              <a:t>LOGO WEBSITE</a:t>
            </a:r>
          </a:p>
        </p:txBody>
      </p:sp>
      <p:sp>
        <p:nvSpPr>
          <p:cNvPr id="9" name="TextBox 9"/>
          <p:cNvSpPr txBox="1"/>
          <p:nvPr/>
        </p:nvSpPr>
        <p:spPr>
          <a:xfrm>
            <a:off x="11983598" y="3428026"/>
            <a:ext cx="5028418" cy="547370"/>
          </a:xfrm>
          <a:prstGeom prst="rect">
            <a:avLst/>
          </a:prstGeom>
        </p:spPr>
        <p:txBody>
          <a:bodyPr lIns="0" tIns="0" rIns="0" bIns="0" rtlCol="0" anchor="t">
            <a:spAutoFit/>
          </a:bodyPr>
          <a:lstStyle/>
          <a:p>
            <a:pPr>
              <a:lnSpc>
                <a:spcPts val="4419"/>
              </a:lnSpc>
            </a:pPr>
            <a:r>
              <a:rPr lang="en-US" sz="3399">
                <a:solidFill>
                  <a:srgbClr val="866255"/>
                </a:solidFill>
                <a:latin typeface="More Sugar"/>
              </a:rPr>
              <a:t>FAV ICONS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CBB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8063" y="5633694"/>
            <a:ext cx="2057400" cy="4114800"/>
          </a:xfrm>
          <a:prstGeom prst="rect">
            <a:avLst/>
          </a:prstGeom>
        </p:spPr>
      </p:pic>
      <p:sp>
        <p:nvSpPr>
          <p:cNvPr id="7" name="TextBox 7"/>
          <p:cNvSpPr txBox="1"/>
          <p:nvPr/>
        </p:nvSpPr>
        <p:spPr>
          <a:xfrm>
            <a:off x="1556763" y="1444375"/>
            <a:ext cx="13735583" cy="1063817"/>
          </a:xfrm>
          <a:prstGeom prst="rect">
            <a:avLst/>
          </a:prstGeom>
        </p:spPr>
        <p:txBody>
          <a:bodyPr lIns="0" tIns="0" rIns="0" bIns="0" rtlCol="0" anchor="t">
            <a:spAutoFit/>
          </a:bodyPr>
          <a:lstStyle/>
          <a:p>
            <a:pPr>
              <a:lnSpc>
                <a:spcPts val="8513"/>
              </a:lnSpc>
            </a:pPr>
            <a:r>
              <a:rPr lang="en-US" sz="6549">
                <a:solidFill>
                  <a:srgbClr val="866255"/>
                </a:solidFill>
                <a:latin typeface="More Sugar"/>
              </a:rPr>
              <a:t>Template Website</a:t>
            </a:r>
          </a:p>
        </p:txBody>
      </p:sp>
      <p:sp>
        <p:nvSpPr>
          <p:cNvPr id="8" name="TextBox 8"/>
          <p:cNvSpPr txBox="1"/>
          <p:nvPr/>
        </p:nvSpPr>
        <p:spPr>
          <a:xfrm>
            <a:off x="3520297" y="2861445"/>
            <a:ext cx="4016321" cy="444867"/>
          </a:xfrm>
          <a:prstGeom prst="rect">
            <a:avLst/>
          </a:prstGeom>
        </p:spPr>
        <p:txBody>
          <a:bodyPr lIns="0" tIns="0" rIns="0" bIns="0" rtlCol="0" anchor="t">
            <a:spAutoFit/>
          </a:bodyPr>
          <a:lstStyle/>
          <a:p>
            <a:pPr>
              <a:lnSpc>
                <a:spcPts val="3530"/>
              </a:lnSpc>
            </a:pPr>
            <a:r>
              <a:rPr lang="en-US" sz="2715" dirty="0">
                <a:solidFill>
                  <a:srgbClr val="866255"/>
                </a:solidFill>
                <a:latin typeface="More Sugar"/>
              </a:rPr>
              <a:t>HEADER &amp; FOOTER</a:t>
            </a:r>
          </a:p>
        </p:txBody>
      </p:sp>
      <p:pic>
        <p:nvPicPr>
          <p:cNvPr id="12" name="Picture 11">
            <a:extLst>
              <a:ext uri="{FF2B5EF4-FFF2-40B4-BE49-F238E27FC236}">
                <a16:creationId xmlns:a16="http://schemas.microsoft.com/office/drawing/2014/main" id="{2E29B5A6-6938-A1B7-E56E-EB6874AE4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618" y="2505760"/>
            <a:ext cx="9372600" cy="66633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CBB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8063" y="5633694"/>
            <a:ext cx="2057400" cy="4114800"/>
          </a:xfrm>
          <a:prstGeom prst="rect">
            <a:avLst/>
          </a:prstGeom>
        </p:spPr>
      </p:pic>
      <p:sp>
        <p:nvSpPr>
          <p:cNvPr id="7" name="TextBox 7"/>
          <p:cNvSpPr txBox="1"/>
          <p:nvPr/>
        </p:nvSpPr>
        <p:spPr>
          <a:xfrm>
            <a:off x="1556763" y="1444375"/>
            <a:ext cx="13735583" cy="1063817"/>
          </a:xfrm>
          <a:prstGeom prst="rect">
            <a:avLst/>
          </a:prstGeom>
        </p:spPr>
        <p:txBody>
          <a:bodyPr lIns="0" tIns="0" rIns="0" bIns="0" rtlCol="0" anchor="t">
            <a:spAutoFit/>
          </a:bodyPr>
          <a:lstStyle/>
          <a:p>
            <a:pPr>
              <a:lnSpc>
                <a:spcPts val="8513"/>
              </a:lnSpc>
            </a:pPr>
            <a:r>
              <a:rPr lang="en-US" sz="6549" dirty="0">
                <a:solidFill>
                  <a:srgbClr val="866255"/>
                </a:solidFill>
                <a:latin typeface="More Sugar"/>
              </a:rPr>
              <a:t>MOCKUP &amp; WIREFRAME</a:t>
            </a:r>
          </a:p>
        </p:txBody>
      </p:sp>
      <p:sp>
        <p:nvSpPr>
          <p:cNvPr id="8" name="TextBox 8"/>
          <p:cNvSpPr txBox="1"/>
          <p:nvPr/>
        </p:nvSpPr>
        <p:spPr>
          <a:xfrm>
            <a:off x="2743200" y="2953024"/>
            <a:ext cx="7985903" cy="2680670"/>
          </a:xfrm>
          <a:prstGeom prst="rect">
            <a:avLst/>
          </a:prstGeom>
        </p:spPr>
        <p:txBody>
          <a:bodyPr wrap="square" lIns="0" tIns="0" rIns="0" bIns="0" rtlCol="0" anchor="t">
            <a:spAutoFit/>
          </a:bodyPr>
          <a:lstStyle/>
          <a:p>
            <a:pPr>
              <a:lnSpc>
                <a:spcPts val="3530"/>
              </a:lnSpc>
            </a:pPr>
            <a:r>
              <a:rPr lang="en-US" sz="2715" dirty="0">
                <a:solidFill>
                  <a:srgbClr val="866255"/>
                </a:solidFill>
                <a:latin typeface="More Sugar"/>
              </a:rPr>
              <a:t>LINK PROTOTYPE MOCKUP &amp; WIREFRAME :</a:t>
            </a:r>
          </a:p>
          <a:p>
            <a:pPr>
              <a:lnSpc>
                <a:spcPts val="3530"/>
              </a:lnSpc>
            </a:pPr>
            <a:endParaRPr lang="en-US" sz="2715" dirty="0">
              <a:solidFill>
                <a:srgbClr val="866255"/>
              </a:solidFill>
              <a:latin typeface="More Sugar"/>
            </a:endParaRPr>
          </a:p>
          <a:p>
            <a:pPr>
              <a:lnSpc>
                <a:spcPts val="3530"/>
              </a:lnSpc>
            </a:pPr>
            <a:r>
              <a:rPr lang="en-US" sz="2715" dirty="0">
                <a:solidFill>
                  <a:srgbClr val="866255"/>
                </a:solidFill>
                <a:latin typeface="More Sugar"/>
              </a:rPr>
              <a:t>https://www.figma.com/proto/lhIpmo11aO88lbWHbAXhSf/B-E-Sport?node-id=108%3A2001&amp;scaling=scale-down&amp;page-id=12%3A120&amp;starting-point-node-id=85%3A520</a:t>
            </a:r>
          </a:p>
        </p:txBody>
      </p:sp>
      <p:pic>
        <p:nvPicPr>
          <p:cNvPr id="9" name="Picture 8">
            <a:extLst>
              <a:ext uri="{FF2B5EF4-FFF2-40B4-BE49-F238E27FC236}">
                <a16:creationId xmlns:a16="http://schemas.microsoft.com/office/drawing/2014/main" id="{1BBD04B9-E382-0294-4FB2-2366AB384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0" y="1133445"/>
            <a:ext cx="4016321" cy="8020110"/>
          </a:xfrm>
          <a:prstGeom prst="rect">
            <a:avLst/>
          </a:prstGeom>
        </p:spPr>
      </p:pic>
    </p:spTree>
    <p:extLst>
      <p:ext uri="{BB962C8B-B14F-4D97-AF65-F5344CB8AC3E}">
        <p14:creationId xmlns:p14="http://schemas.microsoft.com/office/powerpoint/2010/main" val="222715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EAF9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15431" y="7126057"/>
            <a:ext cx="4062603" cy="2629612"/>
          </a:xfrm>
          <a:prstGeom prst="rect">
            <a:avLst/>
          </a:prstGeom>
        </p:spPr>
      </p:pic>
      <p:pic>
        <p:nvPicPr>
          <p:cNvPr id="5" name="Picture 5"/>
          <p:cNvPicPr>
            <a:picLocks noChangeAspect="1"/>
          </p:cNvPicPr>
          <p:nvPr/>
        </p:nvPicPr>
        <p:blipFill>
          <a:blip r:embed="rId4"/>
          <a:srcRect/>
          <a:stretch>
            <a:fillRect/>
          </a:stretch>
        </p:blipFill>
        <p:spPr>
          <a:xfrm>
            <a:off x="1981200" y="1269468"/>
            <a:ext cx="14056010" cy="6613767"/>
          </a:xfrm>
          <a:prstGeom prst="rect">
            <a:avLst/>
          </a:prstGeom>
        </p:spPr>
      </p:pic>
      <p:sp>
        <p:nvSpPr>
          <p:cNvPr id="6" name="TextBox 6"/>
          <p:cNvSpPr txBox="1"/>
          <p:nvPr/>
        </p:nvSpPr>
        <p:spPr>
          <a:xfrm>
            <a:off x="1295400" y="7886699"/>
            <a:ext cx="8115300" cy="1334142"/>
          </a:xfrm>
          <a:prstGeom prst="rect">
            <a:avLst/>
          </a:prstGeom>
        </p:spPr>
        <p:txBody>
          <a:bodyPr lIns="0" tIns="0" rIns="0" bIns="0" rtlCol="0" anchor="t">
            <a:spAutoFit/>
          </a:bodyPr>
          <a:lstStyle/>
          <a:p>
            <a:pPr>
              <a:lnSpc>
                <a:spcPts val="10659"/>
              </a:lnSpc>
            </a:pPr>
            <a:r>
              <a:rPr lang="en-US" sz="8199" dirty="0" err="1">
                <a:solidFill>
                  <a:srgbClr val="866255"/>
                </a:solidFill>
                <a:latin typeface="More Sugar"/>
              </a:rPr>
              <a:t>Navigasi</a:t>
            </a:r>
            <a:r>
              <a:rPr lang="en-US" sz="8199" dirty="0">
                <a:solidFill>
                  <a:srgbClr val="866255"/>
                </a:solidFill>
                <a:latin typeface="More Sugar"/>
              </a:rPr>
              <a:t> Tree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9079861"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HOME PAGE</a:t>
            </a:r>
          </a:p>
        </p:txBody>
      </p:sp>
      <p:pic>
        <p:nvPicPr>
          <p:cNvPr id="8" name="Picture 7" descr="Graphical user interface, website&#10;&#10;Description automatically generated">
            <a:extLst>
              <a:ext uri="{FF2B5EF4-FFF2-40B4-BE49-F238E27FC236}">
                <a16:creationId xmlns:a16="http://schemas.microsoft.com/office/drawing/2014/main" id="{6FD4D08A-E105-0437-C14E-9D57148169BB}"/>
              </a:ext>
            </a:extLst>
          </p:cNvPr>
          <p:cNvPicPr>
            <a:picLocks noChangeAspect="1"/>
          </p:cNvPicPr>
          <p:nvPr/>
        </p:nvPicPr>
        <p:blipFill>
          <a:blip r:embed="rId2"/>
          <a:stretch>
            <a:fillRect/>
          </a:stretch>
        </p:blipFill>
        <p:spPr>
          <a:xfrm>
            <a:off x="1524000" y="2682200"/>
            <a:ext cx="4377781" cy="2461300"/>
          </a:xfrm>
          <a:prstGeom prst="rect">
            <a:avLst/>
          </a:prstGeom>
        </p:spPr>
      </p:pic>
      <p:pic>
        <p:nvPicPr>
          <p:cNvPr id="10" name="Picture 9">
            <a:extLst>
              <a:ext uri="{FF2B5EF4-FFF2-40B4-BE49-F238E27FC236}">
                <a16:creationId xmlns:a16="http://schemas.microsoft.com/office/drawing/2014/main" id="{D4118BE7-634D-8096-FC3C-E0643C338AAE}"/>
              </a:ext>
            </a:extLst>
          </p:cNvPr>
          <p:cNvPicPr>
            <a:picLocks noChangeAspect="1"/>
          </p:cNvPicPr>
          <p:nvPr/>
        </p:nvPicPr>
        <p:blipFill>
          <a:blip r:embed="rId3"/>
          <a:stretch>
            <a:fillRect/>
          </a:stretch>
        </p:blipFill>
        <p:spPr>
          <a:xfrm>
            <a:off x="1538590" y="5789430"/>
            <a:ext cx="4377782" cy="2461300"/>
          </a:xfrm>
          <a:prstGeom prst="rect">
            <a:avLst/>
          </a:prstGeom>
        </p:spPr>
      </p:pic>
      <p:sp>
        <p:nvSpPr>
          <p:cNvPr id="11" name="TextBox 8">
            <a:extLst>
              <a:ext uri="{FF2B5EF4-FFF2-40B4-BE49-F238E27FC236}">
                <a16:creationId xmlns:a16="http://schemas.microsoft.com/office/drawing/2014/main" id="{95402966-3460-EA03-2936-733690A51775}"/>
              </a:ext>
            </a:extLst>
          </p:cNvPr>
          <p:cNvSpPr txBox="1"/>
          <p:nvPr/>
        </p:nvSpPr>
        <p:spPr>
          <a:xfrm>
            <a:off x="11162421" y="4504015"/>
            <a:ext cx="6233151" cy="1334148"/>
          </a:xfrm>
          <a:prstGeom prst="rect">
            <a:avLst/>
          </a:prstGeom>
        </p:spPr>
        <p:txBody>
          <a:bodyPr wrap="square" lIns="0" tIns="0" rIns="0" bIns="0" rtlCol="0" anchor="t">
            <a:spAutoFit/>
          </a:bodyPr>
          <a:lstStyle/>
          <a:p>
            <a:pPr>
              <a:lnSpc>
                <a:spcPts val="3530"/>
              </a:lnSpc>
            </a:pPr>
            <a:r>
              <a:rPr lang="en-US" sz="2715" dirty="0">
                <a:solidFill>
                  <a:srgbClr val="866255"/>
                </a:solidFill>
                <a:latin typeface="More Sugar"/>
              </a:rPr>
              <a:t>Di </a:t>
            </a:r>
            <a:r>
              <a:rPr lang="en-US" sz="2715" dirty="0" err="1">
                <a:solidFill>
                  <a:srgbClr val="866255"/>
                </a:solidFill>
                <a:latin typeface="More Sugar"/>
              </a:rPr>
              <a:t>halaman</a:t>
            </a:r>
            <a:r>
              <a:rPr lang="en-US" sz="2715" dirty="0">
                <a:solidFill>
                  <a:srgbClr val="866255"/>
                </a:solidFill>
                <a:latin typeface="More Sugar"/>
              </a:rPr>
              <a:t> home </a:t>
            </a:r>
            <a:r>
              <a:rPr lang="en-US" sz="2715" dirty="0" err="1">
                <a:solidFill>
                  <a:srgbClr val="866255"/>
                </a:solidFill>
                <a:latin typeface="More Sugar"/>
              </a:rPr>
              <a:t>terdapat</a:t>
            </a:r>
            <a:r>
              <a:rPr lang="en-US" sz="2715" dirty="0">
                <a:solidFill>
                  <a:srgbClr val="866255"/>
                </a:solidFill>
                <a:latin typeface="More Sugar"/>
              </a:rPr>
              <a:t> menu breaking news, </a:t>
            </a:r>
            <a:r>
              <a:rPr lang="en-US" sz="2715" dirty="0" err="1">
                <a:solidFill>
                  <a:srgbClr val="866255"/>
                </a:solidFill>
                <a:latin typeface="More Sugar"/>
              </a:rPr>
              <a:t>artikel</a:t>
            </a:r>
            <a:r>
              <a:rPr lang="en-US" sz="2715" dirty="0">
                <a:solidFill>
                  <a:srgbClr val="866255"/>
                </a:solidFill>
                <a:latin typeface="More Sugar"/>
              </a:rPr>
              <a:t> </a:t>
            </a:r>
            <a:r>
              <a:rPr lang="en-US" sz="2715" dirty="0" err="1">
                <a:solidFill>
                  <a:srgbClr val="866255"/>
                </a:solidFill>
                <a:latin typeface="More Sugar"/>
              </a:rPr>
              <a:t>pilihan</a:t>
            </a:r>
            <a:r>
              <a:rPr lang="en-US" sz="2715" dirty="0">
                <a:solidFill>
                  <a:srgbClr val="866255"/>
                </a:solidFill>
                <a:latin typeface="More Sugar"/>
              </a:rPr>
              <a:t>, recent news, </a:t>
            </a:r>
            <a:r>
              <a:rPr lang="en-US" sz="2715" dirty="0" err="1">
                <a:solidFill>
                  <a:srgbClr val="866255"/>
                </a:solidFill>
                <a:latin typeface="More Sugar"/>
              </a:rPr>
              <a:t>tranding</a:t>
            </a:r>
            <a:r>
              <a:rPr lang="en-US" sz="2715" dirty="0">
                <a:solidFill>
                  <a:srgbClr val="866255"/>
                </a:solidFill>
                <a:latin typeface="More Sugar"/>
              </a:rPr>
              <a:t> news </a:t>
            </a:r>
          </a:p>
        </p:txBody>
      </p:sp>
      <p:pic>
        <p:nvPicPr>
          <p:cNvPr id="13" name="Picture 12">
            <a:extLst>
              <a:ext uri="{FF2B5EF4-FFF2-40B4-BE49-F238E27FC236}">
                <a16:creationId xmlns:a16="http://schemas.microsoft.com/office/drawing/2014/main" id="{A2A7F4EF-2276-05B2-7437-BBB098CD85F1}"/>
              </a:ext>
            </a:extLst>
          </p:cNvPr>
          <p:cNvPicPr>
            <a:picLocks noChangeAspect="1"/>
          </p:cNvPicPr>
          <p:nvPr/>
        </p:nvPicPr>
        <p:blipFill>
          <a:blip r:embed="rId4"/>
          <a:stretch>
            <a:fillRect/>
          </a:stretch>
        </p:blipFill>
        <p:spPr>
          <a:xfrm>
            <a:off x="6174326" y="2705708"/>
            <a:ext cx="4335967" cy="2437791"/>
          </a:xfrm>
          <a:prstGeom prst="rect">
            <a:avLst/>
          </a:prstGeom>
        </p:spPr>
      </p:pic>
      <p:pic>
        <p:nvPicPr>
          <p:cNvPr id="15" name="Picture 14">
            <a:extLst>
              <a:ext uri="{FF2B5EF4-FFF2-40B4-BE49-F238E27FC236}">
                <a16:creationId xmlns:a16="http://schemas.microsoft.com/office/drawing/2014/main" id="{C715A9E1-4D05-C8C7-9948-A4911ED83F33}"/>
              </a:ext>
            </a:extLst>
          </p:cNvPr>
          <p:cNvPicPr>
            <a:picLocks noChangeAspect="1"/>
          </p:cNvPicPr>
          <p:nvPr/>
        </p:nvPicPr>
        <p:blipFill>
          <a:blip r:embed="rId5"/>
          <a:stretch>
            <a:fillRect/>
          </a:stretch>
        </p:blipFill>
        <p:spPr>
          <a:xfrm>
            <a:off x="6426262" y="5830867"/>
            <a:ext cx="4335966" cy="2437790"/>
          </a:xfrm>
          <a:prstGeom prst="rect">
            <a:avLst/>
          </a:prstGeom>
        </p:spPr>
      </p:pic>
    </p:spTree>
    <p:extLst>
      <p:ext uri="{BB962C8B-B14F-4D97-AF65-F5344CB8AC3E}">
        <p14:creationId xmlns:p14="http://schemas.microsoft.com/office/powerpoint/2010/main" val="343968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9079861"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JADWAL PAGE</a:t>
            </a:r>
          </a:p>
        </p:txBody>
      </p:sp>
      <p:sp>
        <p:nvSpPr>
          <p:cNvPr id="11" name="TextBox 8">
            <a:extLst>
              <a:ext uri="{FF2B5EF4-FFF2-40B4-BE49-F238E27FC236}">
                <a16:creationId xmlns:a16="http://schemas.microsoft.com/office/drawing/2014/main" id="{95402966-3460-EA03-2936-733690A51775}"/>
              </a:ext>
            </a:extLst>
          </p:cNvPr>
          <p:cNvSpPr txBox="1"/>
          <p:nvPr/>
        </p:nvSpPr>
        <p:spPr>
          <a:xfrm>
            <a:off x="13198401" y="4533900"/>
            <a:ext cx="3642351" cy="2231829"/>
          </a:xfrm>
          <a:prstGeom prst="rect">
            <a:avLst/>
          </a:prstGeom>
        </p:spPr>
        <p:txBody>
          <a:bodyPr wrap="square" lIns="0" tIns="0" rIns="0" bIns="0" rtlCol="0" anchor="t">
            <a:spAutoFit/>
          </a:bodyPr>
          <a:lstStyle/>
          <a:p>
            <a:pPr>
              <a:lnSpc>
                <a:spcPts val="3530"/>
              </a:lnSpc>
            </a:pPr>
            <a:r>
              <a:rPr lang="en-US" sz="2715" dirty="0">
                <a:solidFill>
                  <a:srgbClr val="866255"/>
                </a:solidFill>
                <a:latin typeface="More Sugar"/>
              </a:rPr>
              <a:t>Di </a:t>
            </a:r>
            <a:r>
              <a:rPr lang="en-US" sz="2715" dirty="0" err="1">
                <a:solidFill>
                  <a:srgbClr val="866255"/>
                </a:solidFill>
                <a:latin typeface="More Sugar"/>
              </a:rPr>
              <a:t>halaman</a:t>
            </a:r>
            <a:r>
              <a:rPr lang="en-US" sz="2715" dirty="0">
                <a:solidFill>
                  <a:srgbClr val="866255"/>
                </a:solidFill>
                <a:latin typeface="More Sugar"/>
              </a:rPr>
              <a:t> </a:t>
            </a:r>
            <a:r>
              <a:rPr lang="en-US" sz="2715" dirty="0" err="1">
                <a:solidFill>
                  <a:srgbClr val="866255"/>
                </a:solidFill>
                <a:latin typeface="More Sugar"/>
              </a:rPr>
              <a:t>jadwal</a:t>
            </a:r>
            <a:r>
              <a:rPr lang="en-US" sz="2715" dirty="0">
                <a:solidFill>
                  <a:srgbClr val="866255"/>
                </a:solidFill>
                <a:latin typeface="More Sugar"/>
              </a:rPr>
              <a:t> </a:t>
            </a:r>
            <a:r>
              <a:rPr lang="en-US" sz="2715" dirty="0" err="1">
                <a:solidFill>
                  <a:srgbClr val="866255"/>
                </a:solidFill>
                <a:latin typeface="More Sugar"/>
              </a:rPr>
              <a:t>terdapat</a:t>
            </a:r>
            <a:r>
              <a:rPr lang="en-US" sz="2715" dirty="0">
                <a:solidFill>
                  <a:srgbClr val="866255"/>
                </a:solidFill>
                <a:latin typeface="More Sugar"/>
              </a:rPr>
              <a:t> daftar </a:t>
            </a:r>
            <a:r>
              <a:rPr lang="en-US" sz="2715" dirty="0" err="1">
                <a:solidFill>
                  <a:srgbClr val="866255"/>
                </a:solidFill>
                <a:latin typeface="More Sugar"/>
              </a:rPr>
              <a:t>turnamen</a:t>
            </a:r>
            <a:r>
              <a:rPr lang="en-US" sz="2715" dirty="0">
                <a:solidFill>
                  <a:srgbClr val="866255"/>
                </a:solidFill>
                <a:latin typeface="More Sugar"/>
              </a:rPr>
              <a:t> yang </a:t>
            </a:r>
            <a:r>
              <a:rPr lang="en-US" sz="2715" dirty="0" err="1">
                <a:solidFill>
                  <a:srgbClr val="866255"/>
                </a:solidFill>
                <a:latin typeface="More Sugar"/>
              </a:rPr>
              <a:t>sedang</a:t>
            </a:r>
            <a:r>
              <a:rPr lang="en-US" sz="2715" dirty="0">
                <a:solidFill>
                  <a:srgbClr val="866255"/>
                </a:solidFill>
                <a:latin typeface="More Sugar"/>
              </a:rPr>
              <a:t> </a:t>
            </a:r>
            <a:r>
              <a:rPr lang="en-US" sz="2715" dirty="0" err="1">
                <a:solidFill>
                  <a:srgbClr val="866255"/>
                </a:solidFill>
                <a:latin typeface="More Sugar"/>
              </a:rPr>
              <a:t>aktif</a:t>
            </a:r>
            <a:r>
              <a:rPr lang="en-US" sz="2715" dirty="0">
                <a:solidFill>
                  <a:srgbClr val="866255"/>
                </a:solidFill>
                <a:latin typeface="More Sugar"/>
              </a:rPr>
              <a:t> </a:t>
            </a:r>
            <a:r>
              <a:rPr lang="en-US" sz="2715" dirty="0" err="1">
                <a:solidFill>
                  <a:srgbClr val="866255"/>
                </a:solidFill>
                <a:latin typeface="More Sugar"/>
              </a:rPr>
              <a:t>maupun</a:t>
            </a:r>
            <a:r>
              <a:rPr lang="en-US" sz="2715" dirty="0">
                <a:solidFill>
                  <a:srgbClr val="866255"/>
                </a:solidFill>
                <a:latin typeface="More Sugar"/>
              </a:rPr>
              <a:t> </a:t>
            </a:r>
            <a:r>
              <a:rPr lang="en-US" sz="2715" dirty="0" err="1">
                <a:solidFill>
                  <a:srgbClr val="866255"/>
                </a:solidFill>
                <a:latin typeface="More Sugar"/>
              </a:rPr>
              <a:t>akan</a:t>
            </a:r>
            <a:r>
              <a:rPr lang="en-US" sz="2715" dirty="0">
                <a:solidFill>
                  <a:srgbClr val="866255"/>
                </a:solidFill>
                <a:latin typeface="More Sugar"/>
              </a:rPr>
              <a:t> </a:t>
            </a:r>
            <a:r>
              <a:rPr lang="en-US" sz="2715" dirty="0" err="1">
                <a:solidFill>
                  <a:srgbClr val="866255"/>
                </a:solidFill>
                <a:latin typeface="More Sugar"/>
              </a:rPr>
              <a:t>berjalan</a:t>
            </a:r>
            <a:endParaRPr lang="en-US" sz="2715" dirty="0">
              <a:solidFill>
                <a:srgbClr val="866255"/>
              </a:solidFill>
              <a:latin typeface="More Sugar"/>
            </a:endParaRPr>
          </a:p>
        </p:txBody>
      </p:sp>
      <p:pic>
        <p:nvPicPr>
          <p:cNvPr id="6" name="Picture 5">
            <a:extLst>
              <a:ext uri="{FF2B5EF4-FFF2-40B4-BE49-F238E27FC236}">
                <a16:creationId xmlns:a16="http://schemas.microsoft.com/office/drawing/2014/main" id="{F4D2A19B-7008-6062-B576-BCA33864C0C9}"/>
              </a:ext>
            </a:extLst>
          </p:cNvPr>
          <p:cNvPicPr>
            <a:picLocks noChangeAspect="1"/>
          </p:cNvPicPr>
          <p:nvPr/>
        </p:nvPicPr>
        <p:blipFill>
          <a:blip r:embed="rId2"/>
          <a:stretch>
            <a:fillRect/>
          </a:stretch>
        </p:blipFill>
        <p:spPr>
          <a:xfrm>
            <a:off x="1524000" y="2523307"/>
            <a:ext cx="5285780" cy="2971800"/>
          </a:xfrm>
          <a:prstGeom prst="rect">
            <a:avLst/>
          </a:prstGeom>
        </p:spPr>
      </p:pic>
      <p:pic>
        <p:nvPicPr>
          <p:cNvPr id="9" name="Picture 8">
            <a:extLst>
              <a:ext uri="{FF2B5EF4-FFF2-40B4-BE49-F238E27FC236}">
                <a16:creationId xmlns:a16="http://schemas.microsoft.com/office/drawing/2014/main" id="{5C2DD710-D2BF-F55D-3174-482CB3BF7FB8}"/>
              </a:ext>
            </a:extLst>
          </p:cNvPr>
          <p:cNvPicPr>
            <a:picLocks noChangeAspect="1"/>
          </p:cNvPicPr>
          <p:nvPr/>
        </p:nvPicPr>
        <p:blipFill>
          <a:blip r:embed="rId3"/>
          <a:stretch>
            <a:fillRect/>
          </a:stretch>
        </p:blipFill>
        <p:spPr>
          <a:xfrm>
            <a:off x="7494078" y="2485808"/>
            <a:ext cx="5285777" cy="2971799"/>
          </a:xfrm>
          <a:prstGeom prst="rect">
            <a:avLst/>
          </a:prstGeom>
        </p:spPr>
      </p:pic>
      <p:pic>
        <p:nvPicPr>
          <p:cNvPr id="14" name="Picture 13">
            <a:extLst>
              <a:ext uri="{FF2B5EF4-FFF2-40B4-BE49-F238E27FC236}">
                <a16:creationId xmlns:a16="http://schemas.microsoft.com/office/drawing/2014/main" id="{B709A61B-33F8-A345-ECD3-E9BC910EAA25}"/>
              </a:ext>
            </a:extLst>
          </p:cNvPr>
          <p:cNvPicPr>
            <a:picLocks noChangeAspect="1"/>
          </p:cNvPicPr>
          <p:nvPr/>
        </p:nvPicPr>
        <p:blipFill>
          <a:blip r:embed="rId4"/>
          <a:stretch>
            <a:fillRect/>
          </a:stretch>
        </p:blipFill>
        <p:spPr>
          <a:xfrm>
            <a:off x="1539249" y="5924115"/>
            <a:ext cx="5146536" cy="2893514"/>
          </a:xfrm>
          <a:prstGeom prst="rect">
            <a:avLst/>
          </a:prstGeom>
        </p:spPr>
      </p:pic>
      <p:pic>
        <p:nvPicPr>
          <p:cNvPr id="17" name="Picture 16">
            <a:extLst>
              <a:ext uri="{FF2B5EF4-FFF2-40B4-BE49-F238E27FC236}">
                <a16:creationId xmlns:a16="http://schemas.microsoft.com/office/drawing/2014/main" id="{A56C651C-A6CC-01F1-8E32-8DE419083C88}"/>
              </a:ext>
            </a:extLst>
          </p:cNvPr>
          <p:cNvPicPr>
            <a:picLocks noChangeAspect="1"/>
          </p:cNvPicPr>
          <p:nvPr/>
        </p:nvPicPr>
        <p:blipFill>
          <a:blip r:embed="rId5"/>
          <a:stretch>
            <a:fillRect/>
          </a:stretch>
        </p:blipFill>
        <p:spPr>
          <a:xfrm>
            <a:off x="7494078" y="5924115"/>
            <a:ext cx="5285776" cy="2971798"/>
          </a:xfrm>
          <a:prstGeom prst="rect">
            <a:avLst/>
          </a:prstGeom>
        </p:spPr>
      </p:pic>
    </p:spTree>
    <p:extLst>
      <p:ext uri="{BB962C8B-B14F-4D97-AF65-F5344CB8AC3E}">
        <p14:creationId xmlns:p14="http://schemas.microsoft.com/office/powerpoint/2010/main" val="370192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9079861"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STATISTIK</a:t>
            </a:r>
          </a:p>
        </p:txBody>
      </p:sp>
    </p:spTree>
    <p:extLst>
      <p:ext uri="{BB962C8B-B14F-4D97-AF65-F5344CB8AC3E}">
        <p14:creationId xmlns:p14="http://schemas.microsoft.com/office/powerpoint/2010/main" val="81930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9079861"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DIVISION PAGE</a:t>
            </a:r>
          </a:p>
        </p:txBody>
      </p:sp>
      <p:pic>
        <p:nvPicPr>
          <p:cNvPr id="6" name="Picture 5">
            <a:extLst>
              <a:ext uri="{FF2B5EF4-FFF2-40B4-BE49-F238E27FC236}">
                <a16:creationId xmlns:a16="http://schemas.microsoft.com/office/drawing/2014/main" id="{5FDAF8F1-6932-A385-434E-2F8FF1A8C12E}"/>
              </a:ext>
            </a:extLst>
          </p:cNvPr>
          <p:cNvPicPr>
            <a:picLocks noChangeAspect="1"/>
          </p:cNvPicPr>
          <p:nvPr/>
        </p:nvPicPr>
        <p:blipFill rotWithShape="1">
          <a:blip r:embed="rId2"/>
          <a:srcRect l="30088" t="8583" r="58326" b="65625"/>
          <a:stretch/>
        </p:blipFill>
        <p:spPr>
          <a:xfrm>
            <a:off x="12464374" y="2265039"/>
            <a:ext cx="3152181" cy="3945262"/>
          </a:xfrm>
          <a:prstGeom prst="rect">
            <a:avLst/>
          </a:prstGeom>
        </p:spPr>
      </p:pic>
      <p:pic>
        <p:nvPicPr>
          <p:cNvPr id="8" name="Picture 7">
            <a:extLst>
              <a:ext uri="{FF2B5EF4-FFF2-40B4-BE49-F238E27FC236}">
                <a16:creationId xmlns:a16="http://schemas.microsoft.com/office/drawing/2014/main" id="{7F701612-A59D-DB96-719D-A239FEECD488}"/>
              </a:ext>
            </a:extLst>
          </p:cNvPr>
          <p:cNvPicPr>
            <a:picLocks noChangeAspect="1"/>
          </p:cNvPicPr>
          <p:nvPr/>
        </p:nvPicPr>
        <p:blipFill>
          <a:blip r:embed="rId3"/>
          <a:stretch>
            <a:fillRect/>
          </a:stretch>
        </p:blipFill>
        <p:spPr>
          <a:xfrm>
            <a:off x="1541835" y="2508115"/>
            <a:ext cx="4743648" cy="2667000"/>
          </a:xfrm>
          <a:prstGeom prst="rect">
            <a:avLst/>
          </a:prstGeom>
        </p:spPr>
      </p:pic>
      <p:pic>
        <p:nvPicPr>
          <p:cNvPr id="10" name="Picture 9">
            <a:extLst>
              <a:ext uri="{FF2B5EF4-FFF2-40B4-BE49-F238E27FC236}">
                <a16:creationId xmlns:a16="http://schemas.microsoft.com/office/drawing/2014/main" id="{278E5670-2DDE-29A5-EE9B-4E36DE51E3CF}"/>
              </a:ext>
            </a:extLst>
          </p:cNvPr>
          <p:cNvPicPr>
            <a:picLocks noChangeAspect="1"/>
          </p:cNvPicPr>
          <p:nvPr/>
        </p:nvPicPr>
        <p:blipFill>
          <a:blip r:embed="rId4"/>
          <a:stretch>
            <a:fillRect/>
          </a:stretch>
        </p:blipFill>
        <p:spPr>
          <a:xfrm>
            <a:off x="6668917" y="2508115"/>
            <a:ext cx="4743648" cy="2667000"/>
          </a:xfrm>
          <a:prstGeom prst="rect">
            <a:avLst/>
          </a:prstGeom>
        </p:spPr>
      </p:pic>
      <p:pic>
        <p:nvPicPr>
          <p:cNvPr id="12" name="Picture 11">
            <a:extLst>
              <a:ext uri="{FF2B5EF4-FFF2-40B4-BE49-F238E27FC236}">
                <a16:creationId xmlns:a16="http://schemas.microsoft.com/office/drawing/2014/main" id="{A534775D-B733-EEF9-FC93-83741A91429D}"/>
              </a:ext>
            </a:extLst>
          </p:cNvPr>
          <p:cNvPicPr>
            <a:picLocks noChangeAspect="1"/>
          </p:cNvPicPr>
          <p:nvPr/>
        </p:nvPicPr>
        <p:blipFill>
          <a:blip r:embed="rId5"/>
          <a:stretch>
            <a:fillRect/>
          </a:stretch>
        </p:blipFill>
        <p:spPr>
          <a:xfrm>
            <a:off x="1556427" y="5650554"/>
            <a:ext cx="4743648" cy="2667000"/>
          </a:xfrm>
          <a:prstGeom prst="rect">
            <a:avLst/>
          </a:prstGeom>
        </p:spPr>
      </p:pic>
      <p:pic>
        <p:nvPicPr>
          <p:cNvPr id="14" name="Picture 13">
            <a:extLst>
              <a:ext uri="{FF2B5EF4-FFF2-40B4-BE49-F238E27FC236}">
                <a16:creationId xmlns:a16="http://schemas.microsoft.com/office/drawing/2014/main" id="{49F7C822-4DC9-24E6-C783-D201B4412808}"/>
              </a:ext>
            </a:extLst>
          </p:cNvPr>
          <p:cNvPicPr>
            <a:picLocks noChangeAspect="1"/>
          </p:cNvPicPr>
          <p:nvPr/>
        </p:nvPicPr>
        <p:blipFill>
          <a:blip r:embed="rId6"/>
          <a:stretch>
            <a:fillRect/>
          </a:stretch>
        </p:blipFill>
        <p:spPr>
          <a:xfrm>
            <a:off x="6804090" y="5650554"/>
            <a:ext cx="4743649" cy="2667000"/>
          </a:xfrm>
          <a:prstGeom prst="rect">
            <a:avLst/>
          </a:prstGeom>
        </p:spPr>
      </p:pic>
      <p:sp>
        <p:nvSpPr>
          <p:cNvPr id="15" name="TextBox 8">
            <a:extLst>
              <a:ext uri="{FF2B5EF4-FFF2-40B4-BE49-F238E27FC236}">
                <a16:creationId xmlns:a16="http://schemas.microsoft.com/office/drawing/2014/main" id="{57624E1F-5E9C-675B-6304-97F94E92A975}"/>
              </a:ext>
            </a:extLst>
          </p:cNvPr>
          <p:cNvSpPr txBox="1"/>
          <p:nvPr/>
        </p:nvSpPr>
        <p:spPr>
          <a:xfrm>
            <a:off x="12181889" y="6806327"/>
            <a:ext cx="4404351" cy="1334148"/>
          </a:xfrm>
          <a:prstGeom prst="rect">
            <a:avLst/>
          </a:prstGeom>
        </p:spPr>
        <p:txBody>
          <a:bodyPr wrap="square" lIns="0" tIns="0" rIns="0" bIns="0" rtlCol="0" anchor="t">
            <a:spAutoFit/>
          </a:bodyPr>
          <a:lstStyle/>
          <a:p>
            <a:pPr>
              <a:lnSpc>
                <a:spcPts val="3530"/>
              </a:lnSpc>
            </a:pPr>
            <a:r>
              <a:rPr lang="en-US" sz="2715" dirty="0">
                <a:solidFill>
                  <a:srgbClr val="866255"/>
                </a:solidFill>
                <a:latin typeface="More Sugar"/>
              </a:rPr>
              <a:t>Di </a:t>
            </a:r>
            <a:r>
              <a:rPr lang="en-US" sz="2715" dirty="0" err="1">
                <a:solidFill>
                  <a:srgbClr val="866255"/>
                </a:solidFill>
                <a:latin typeface="More Sugar"/>
              </a:rPr>
              <a:t>halaman</a:t>
            </a:r>
            <a:r>
              <a:rPr lang="en-US" sz="2715" dirty="0">
                <a:solidFill>
                  <a:srgbClr val="866255"/>
                </a:solidFill>
                <a:latin typeface="More Sugar"/>
              </a:rPr>
              <a:t> division page </a:t>
            </a:r>
            <a:r>
              <a:rPr lang="en-US" sz="2715" dirty="0" err="1">
                <a:solidFill>
                  <a:srgbClr val="866255"/>
                </a:solidFill>
                <a:latin typeface="More Sugar"/>
              </a:rPr>
              <a:t>terdapat</a:t>
            </a:r>
            <a:r>
              <a:rPr lang="en-US" sz="2715" dirty="0">
                <a:solidFill>
                  <a:srgbClr val="866255"/>
                </a:solidFill>
                <a:latin typeface="More Sugar"/>
              </a:rPr>
              <a:t> 4 divisi yang </a:t>
            </a:r>
            <a:r>
              <a:rPr lang="en-US" sz="2715" dirty="0" err="1">
                <a:solidFill>
                  <a:srgbClr val="866255"/>
                </a:solidFill>
                <a:latin typeface="More Sugar"/>
              </a:rPr>
              <a:t>bisa</a:t>
            </a:r>
            <a:r>
              <a:rPr lang="en-US" sz="2715" dirty="0">
                <a:solidFill>
                  <a:srgbClr val="866255"/>
                </a:solidFill>
                <a:latin typeface="More Sugar"/>
              </a:rPr>
              <a:t> </a:t>
            </a:r>
            <a:r>
              <a:rPr lang="en-US" sz="2715" dirty="0" err="1">
                <a:solidFill>
                  <a:srgbClr val="866255"/>
                </a:solidFill>
                <a:latin typeface="More Sugar"/>
              </a:rPr>
              <a:t>diklik</a:t>
            </a:r>
            <a:r>
              <a:rPr lang="en-US" sz="2715" dirty="0">
                <a:solidFill>
                  <a:srgbClr val="866255"/>
                </a:solidFill>
                <a:latin typeface="More Sugar"/>
              </a:rPr>
              <a:t> </a:t>
            </a:r>
            <a:r>
              <a:rPr lang="en-US" sz="2715" dirty="0" err="1">
                <a:solidFill>
                  <a:srgbClr val="866255"/>
                </a:solidFill>
                <a:latin typeface="More Sugar"/>
              </a:rPr>
              <a:t>sesuai</a:t>
            </a:r>
            <a:r>
              <a:rPr lang="en-US" sz="2715" dirty="0">
                <a:solidFill>
                  <a:srgbClr val="866255"/>
                </a:solidFill>
                <a:latin typeface="More Sugar"/>
              </a:rPr>
              <a:t> yang </a:t>
            </a:r>
            <a:r>
              <a:rPr lang="en-US" sz="2715" dirty="0" err="1">
                <a:solidFill>
                  <a:srgbClr val="866255"/>
                </a:solidFill>
                <a:latin typeface="More Sugar"/>
              </a:rPr>
              <a:t>diinginkan</a:t>
            </a:r>
            <a:endParaRPr lang="en-US" sz="2715" dirty="0">
              <a:solidFill>
                <a:srgbClr val="866255"/>
              </a:solidFill>
              <a:latin typeface="More Sugar"/>
            </a:endParaRPr>
          </a:p>
        </p:txBody>
      </p:sp>
    </p:spTree>
    <p:extLst>
      <p:ext uri="{BB962C8B-B14F-4D97-AF65-F5344CB8AC3E}">
        <p14:creationId xmlns:p14="http://schemas.microsoft.com/office/powerpoint/2010/main" val="389072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9079861"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ABOUT-US Page</a:t>
            </a:r>
          </a:p>
        </p:txBody>
      </p:sp>
      <p:sp>
        <p:nvSpPr>
          <p:cNvPr id="15" name="TextBox 8">
            <a:extLst>
              <a:ext uri="{FF2B5EF4-FFF2-40B4-BE49-F238E27FC236}">
                <a16:creationId xmlns:a16="http://schemas.microsoft.com/office/drawing/2014/main" id="{57624E1F-5E9C-675B-6304-97F94E92A975}"/>
              </a:ext>
            </a:extLst>
          </p:cNvPr>
          <p:cNvSpPr txBox="1"/>
          <p:nvPr/>
        </p:nvSpPr>
        <p:spPr>
          <a:xfrm>
            <a:off x="12041344" y="4076700"/>
            <a:ext cx="4544896" cy="1782989"/>
          </a:xfrm>
          <a:prstGeom prst="rect">
            <a:avLst/>
          </a:prstGeom>
        </p:spPr>
        <p:txBody>
          <a:bodyPr wrap="square" lIns="0" tIns="0" rIns="0" bIns="0" rtlCol="0" anchor="t">
            <a:spAutoFit/>
          </a:bodyPr>
          <a:lstStyle/>
          <a:p>
            <a:pPr>
              <a:lnSpc>
                <a:spcPts val="3530"/>
              </a:lnSpc>
            </a:pPr>
            <a:r>
              <a:rPr lang="en-US" sz="2715" dirty="0" err="1">
                <a:solidFill>
                  <a:srgbClr val="866255"/>
                </a:solidFill>
                <a:latin typeface="More Sugar"/>
              </a:rPr>
              <a:t>Dihalaman</a:t>
            </a:r>
            <a:r>
              <a:rPr lang="en-US" sz="2715" dirty="0">
                <a:solidFill>
                  <a:srgbClr val="866255"/>
                </a:solidFill>
                <a:latin typeface="More Sugar"/>
              </a:rPr>
              <a:t> About US </a:t>
            </a:r>
            <a:r>
              <a:rPr lang="en-US" sz="2715" dirty="0" err="1">
                <a:solidFill>
                  <a:srgbClr val="866255"/>
                </a:solidFill>
                <a:latin typeface="More Sugar"/>
              </a:rPr>
              <a:t>terdapat</a:t>
            </a:r>
            <a:r>
              <a:rPr lang="en-US" sz="2715" dirty="0">
                <a:solidFill>
                  <a:srgbClr val="866255"/>
                </a:solidFill>
                <a:latin typeface="More Sugar"/>
              </a:rPr>
              <a:t> </a:t>
            </a:r>
            <a:r>
              <a:rPr lang="en-US" sz="2715" dirty="0" err="1">
                <a:solidFill>
                  <a:srgbClr val="866255"/>
                </a:solidFill>
                <a:latin typeface="More Sugar"/>
              </a:rPr>
              <a:t>tentang</a:t>
            </a:r>
            <a:r>
              <a:rPr lang="en-US" sz="2715" dirty="0">
                <a:solidFill>
                  <a:srgbClr val="866255"/>
                </a:solidFill>
                <a:latin typeface="More Sugar"/>
              </a:rPr>
              <a:t> kami, </a:t>
            </a:r>
            <a:r>
              <a:rPr lang="en-US" sz="2715" dirty="0" err="1">
                <a:solidFill>
                  <a:srgbClr val="866255"/>
                </a:solidFill>
                <a:latin typeface="More Sugar"/>
              </a:rPr>
              <a:t>lokasi</a:t>
            </a:r>
            <a:r>
              <a:rPr lang="en-US" sz="2715" dirty="0">
                <a:solidFill>
                  <a:srgbClr val="866255"/>
                </a:solidFill>
                <a:latin typeface="More Sugar"/>
              </a:rPr>
              <a:t> </a:t>
            </a:r>
            <a:r>
              <a:rPr lang="en-US" sz="2715" dirty="0" err="1">
                <a:solidFill>
                  <a:srgbClr val="866255"/>
                </a:solidFill>
                <a:latin typeface="More Sugar"/>
              </a:rPr>
              <a:t>kantor</a:t>
            </a:r>
            <a:r>
              <a:rPr lang="en-US" sz="2715" dirty="0">
                <a:solidFill>
                  <a:srgbClr val="866255"/>
                </a:solidFill>
                <a:latin typeface="More Sugar"/>
              </a:rPr>
              <a:t>, email kami, no </a:t>
            </a:r>
            <a:r>
              <a:rPr lang="en-US" sz="2715" dirty="0" err="1">
                <a:solidFill>
                  <a:srgbClr val="866255"/>
                </a:solidFill>
                <a:latin typeface="More Sugar"/>
              </a:rPr>
              <a:t>telpon</a:t>
            </a:r>
            <a:r>
              <a:rPr lang="en-US" sz="2715" dirty="0">
                <a:solidFill>
                  <a:srgbClr val="866255"/>
                </a:solidFill>
                <a:latin typeface="More Sugar"/>
              </a:rPr>
              <a:t> </a:t>
            </a:r>
            <a:r>
              <a:rPr lang="en-US" sz="2715" dirty="0" err="1">
                <a:solidFill>
                  <a:srgbClr val="866255"/>
                </a:solidFill>
                <a:latin typeface="More Sugar"/>
              </a:rPr>
              <a:t>perusahaan</a:t>
            </a:r>
            <a:endParaRPr lang="en-US" sz="2715" dirty="0">
              <a:solidFill>
                <a:srgbClr val="866255"/>
              </a:solidFill>
              <a:latin typeface="More Sugar"/>
            </a:endParaRPr>
          </a:p>
        </p:txBody>
      </p:sp>
      <p:pic>
        <p:nvPicPr>
          <p:cNvPr id="11" name="Picture 10">
            <a:extLst>
              <a:ext uri="{FF2B5EF4-FFF2-40B4-BE49-F238E27FC236}">
                <a16:creationId xmlns:a16="http://schemas.microsoft.com/office/drawing/2014/main" id="{A4C95377-94FE-FEE7-3334-85F5B263297A}"/>
              </a:ext>
            </a:extLst>
          </p:cNvPr>
          <p:cNvPicPr>
            <a:picLocks noChangeAspect="1"/>
          </p:cNvPicPr>
          <p:nvPr/>
        </p:nvPicPr>
        <p:blipFill>
          <a:blip r:embed="rId2"/>
          <a:stretch>
            <a:fillRect/>
          </a:stretch>
        </p:blipFill>
        <p:spPr>
          <a:xfrm>
            <a:off x="1701760" y="2705709"/>
            <a:ext cx="9666524" cy="5434766"/>
          </a:xfrm>
          <a:prstGeom prst="rect">
            <a:avLst/>
          </a:prstGeom>
        </p:spPr>
      </p:pic>
    </p:spTree>
    <p:extLst>
      <p:ext uri="{BB962C8B-B14F-4D97-AF65-F5344CB8AC3E}">
        <p14:creationId xmlns:p14="http://schemas.microsoft.com/office/powerpoint/2010/main" val="398546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5" name="TextBox 5"/>
          <p:cNvSpPr txBox="1"/>
          <p:nvPr/>
        </p:nvSpPr>
        <p:spPr>
          <a:xfrm>
            <a:off x="1524000" y="1469371"/>
            <a:ext cx="10896600" cy="795667"/>
          </a:xfrm>
          <a:prstGeom prst="rect">
            <a:avLst/>
          </a:prstGeom>
        </p:spPr>
        <p:txBody>
          <a:bodyPr wrap="square" lIns="0" tIns="0" rIns="0" bIns="0" rtlCol="0" anchor="t">
            <a:spAutoFit/>
          </a:bodyPr>
          <a:lstStyle/>
          <a:p>
            <a:pPr>
              <a:lnSpc>
                <a:spcPts val="6369"/>
              </a:lnSpc>
            </a:pPr>
            <a:r>
              <a:rPr lang="en-US" sz="4899" dirty="0">
                <a:solidFill>
                  <a:srgbClr val="866255"/>
                </a:solidFill>
                <a:latin typeface="More Sugar"/>
              </a:rPr>
              <a:t>TAMPILAN SALAH SATU BERITA</a:t>
            </a:r>
          </a:p>
        </p:txBody>
      </p:sp>
      <p:pic>
        <p:nvPicPr>
          <p:cNvPr id="6" name="Picture 5">
            <a:extLst>
              <a:ext uri="{FF2B5EF4-FFF2-40B4-BE49-F238E27FC236}">
                <a16:creationId xmlns:a16="http://schemas.microsoft.com/office/drawing/2014/main" id="{5A9CC2E1-447B-0B44-1C21-78EE91072317}"/>
              </a:ext>
            </a:extLst>
          </p:cNvPr>
          <p:cNvPicPr>
            <a:picLocks noChangeAspect="1"/>
          </p:cNvPicPr>
          <p:nvPr/>
        </p:nvPicPr>
        <p:blipFill>
          <a:blip r:embed="rId2"/>
          <a:stretch>
            <a:fillRect/>
          </a:stretch>
        </p:blipFill>
        <p:spPr>
          <a:xfrm>
            <a:off x="3581400" y="2265038"/>
            <a:ext cx="11658600" cy="6554762"/>
          </a:xfrm>
          <a:prstGeom prst="rect">
            <a:avLst/>
          </a:prstGeom>
        </p:spPr>
      </p:pic>
    </p:spTree>
    <p:extLst>
      <p:ext uri="{BB962C8B-B14F-4D97-AF65-F5344CB8AC3E}">
        <p14:creationId xmlns:p14="http://schemas.microsoft.com/office/powerpoint/2010/main" val="77711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CBB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0768" y="267111"/>
            <a:ext cx="2605115" cy="2496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23984" y="7735811"/>
            <a:ext cx="1700948" cy="2131029"/>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74458" y="6688840"/>
            <a:ext cx="1036739" cy="129887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10200" y="4405316"/>
            <a:ext cx="2457202" cy="2457202"/>
          </a:xfrm>
          <a:prstGeom prst="rect">
            <a:avLst/>
          </a:prstGeom>
        </p:spPr>
      </p:pic>
      <p:sp>
        <p:nvSpPr>
          <p:cNvPr id="8" name="TextBox 8"/>
          <p:cNvSpPr txBox="1"/>
          <p:nvPr/>
        </p:nvSpPr>
        <p:spPr>
          <a:xfrm>
            <a:off x="4354414" y="1830528"/>
            <a:ext cx="9579172" cy="1334831"/>
          </a:xfrm>
          <a:prstGeom prst="rect">
            <a:avLst/>
          </a:prstGeom>
        </p:spPr>
        <p:txBody>
          <a:bodyPr lIns="0" tIns="0" rIns="0" bIns="0" rtlCol="0" anchor="t">
            <a:spAutoFit/>
          </a:bodyPr>
          <a:lstStyle/>
          <a:p>
            <a:pPr algn="ctr">
              <a:lnSpc>
                <a:spcPts val="10659"/>
              </a:lnSpc>
            </a:pPr>
            <a:r>
              <a:rPr lang="en-US" sz="8199">
                <a:solidFill>
                  <a:srgbClr val="866255"/>
                </a:solidFill>
                <a:latin typeface="More Sugar"/>
              </a:rPr>
              <a:t>MEET THE TEAM</a:t>
            </a:r>
          </a:p>
        </p:txBody>
      </p:sp>
      <p:sp>
        <p:nvSpPr>
          <p:cNvPr id="9" name="TextBox 9"/>
          <p:cNvSpPr txBox="1"/>
          <p:nvPr/>
        </p:nvSpPr>
        <p:spPr>
          <a:xfrm>
            <a:off x="4954639" y="7163476"/>
            <a:ext cx="3368324" cy="715010"/>
          </a:xfrm>
          <a:prstGeom prst="rect">
            <a:avLst/>
          </a:prstGeom>
        </p:spPr>
        <p:txBody>
          <a:bodyPr lIns="0" tIns="0" rIns="0" bIns="0" rtlCol="0" anchor="t">
            <a:spAutoFit/>
          </a:bodyPr>
          <a:lstStyle/>
          <a:p>
            <a:pPr algn="ctr">
              <a:lnSpc>
                <a:spcPts val="2860"/>
              </a:lnSpc>
            </a:pPr>
            <a:r>
              <a:rPr lang="en-US" sz="2200" dirty="0">
                <a:solidFill>
                  <a:srgbClr val="866255"/>
                </a:solidFill>
                <a:latin typeface="More Sugar"/>
              </a:rPr>
              <a:t>DANAR PUTERA ANDIKA</a:t>
            </a:r>
          </a:p>
        </p:txBody>
      </p:sp>
      <p:sp>
        <p:nvSpPr>
          <p:cNvPr id="10" name="TextBox 10"/>
          <p:cNvSpPr txBox="1"/>
          <p:nvPr/>
        </p:nvSpPr>
        <p:spPr>
          <a:xfrm>
            <a:off x="5248434" y="8129587"/>
            <a:ext cx="2780733" cy="447619"/>
          </a:xfrm>
          <a:prstGeom prst="rect">
            <a:avLst/>
          </a:prstGeom>
        </p:spPr>
        <p:txBody>
          <a:bodyPr lIns="0" tIns="0" rIns="0" bIns="0" rtlCol="0" anchor="t">
            <a:spAutoFit/>
          </a:bodyPr>
          <a:lstStyle/>
          <a:p>
            <a:pPr algn="ctr">
              <a:lnSpc>
                <a:spcPts val="3678"/>
              </a:lnSpc>
            </a:pPr>
            <a:r>
              <a:rPr lang="en-US" sz="2627" spc="262" dirty="0">
                <a:solidFill>
                  <a:srgbClr val="866255"/>
                </a:solidFill>
                <a:latin typeface="Cerebri Light"/>
              </a:rPr>
              <a:t>4521210028</a:t>
            </a:r>
          </a:p>
        </p:txBody>
      </p:sp>
      <p:sp>
        <p:nvSpPr>
          <p:cNvPr id="15" name="TextBox 15"/>
          <p:cNvSpPr txBox="1"/>
          <p:nvPr/>
        </p:nvSpPr>
        <p:spPr>
          <a:xfrm>
            <a:off x="8993058" y="7163476"/>
            <a:ext cx="3368324" cy="650875"/>
          </a:xfrm>
          <a:prstGeom prst="rect">
            <a:avLst/>
          </a:prstGeom>
        </p:spPr>
        <p:txBody>
          <a:bodyPr lIns="0" tIns="0" rIns="0" bIns="0" rtlCol="0" anchor="t">
            <a:spAutoFit/>
          </a:bodyPr>
          <a:lstStyle/>
          <a:p>
            <a:pPr algn="ctr">
              <a:lnSpc>
                <a:spcPts val="2600"/>
              </a:lnSpc>
            </a:pPr>
            <a:r>
              <a:rPr lang="en-US" sz="2000" dirty="0">
                <a:solidFill>
                  <a:srgbClr val="866255"/>
                </a:solidFill>
                <a:latin typeface="More Sugar"/>
              </a:rPr>
              <a:t>FARSYA ASFIAN SAPUTRA</a:t>
            </a:r>
          </a:p>
        </p:txBody>
      </p:sp>
      <p:sp>
        <p:nvSpPr>
          <p:cNvPr id="16" name="TextBox 16"/>
          <p:cNvSpPr txBox="1"/>
          <p:nvPr/>
        </p:nvSpPr>
        <p:spPr>
          <a:xfrm>
            <a:off x="9448800" y="8151483"/>
            <a:ext cx="2780733" cy="447619"/>
          </a:xfrm>
          <a:prstGeom prst="rect">
            <a:avLst/>
          </a:prstGeom>
        </p:spPr>
        <p:txBody>
          <a:bodyPr lIns="0" tIns="0" rIns="0" bIns="0" rtlCol="0" anchor="t">
            <a:spAutoFit/>
          </a:bodyPr>
          <a:lstStyle/>
          <a:p>
            <a:pPr algn="ctr">
              <a:lnSpc>
                <a:spcPts val="3678"/>
              </a:lnSpc>
            </a:pPr>
            <a:r>
              <a:rPr lang="en-US" sz="2627" spc="262" dirty="0">
                <a:solidFill>
                  <a:srgbClr val="866255"/>
                </a:solidFill>
                <a:latin typeface="Cerebri Light"/>
              </a:rPr>
              <a:t>4520210025</a:t>
            </a:r>
          </a:p>
        </p:txBody>
      </p:sp>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448800" y="4405316"/>
            <a:ext cx="2457202" cy="24572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EAF5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731" y="8368399"/>
            <a:ext cx="15222538" cy="780501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72512" y="4703839"/>
            <a:ext cx="5542976" cy="4827428"/>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39529" y="8743367"/>
            <a:ext cx="5208943" cy="818548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777990" y="4432072"/>
            <a:ext cx="2403103" cy="3263473"/>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75716" y="4397614"/>
            <a:ext cx="3462885" cy="2719939"/>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20983" y="6604970"/>
            <a:ext cx="2294777" cy="3244544"/>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82296" y="7248746"/>
            <a:ext cx="1776217" cy="2282521"/>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959399" y="244941"/>
            <a:ext cx="2443388" cy="2465804"/>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61528" y="346895"/>
            <a:ext cx="4188518" cy="3670665"/>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82951" y="6063808"/>
            <a:ext cx="2958666" cy="568974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986313" y="2710746"/>
            <a:ext cx="6942147" cy="4114800"/>
          </a:xfrm>
          <a:prstGeom prst="rect">
            <a:avLst/>
          </a:prstGeom>
        </p:spPr>
      </p:pic>
      <p:sp>
        <p:nvSpPr>
          <p:cNvPr id="15" name="TextBox 15"/>
          <p:cNvSpPr txBox="1"/>
          <p:nvPr/>
        </p:nvSpPr>
        <p:spPr>
          <a:xfrm>
            <a:off x="4755288" y="1534241"/>
            <a:ext cx="8777424" cy="1911050"/>
          </a:xfrm>
          <a:prstGeom prst="rect">
            <a:avLst/>
          </a:prstGeom>
        </p:spPr>
        <p:txBody>
          <a:bodyPr lIns="0" tIns="0" rIns="0" bIns="0" rtlCol="0" anchor="t">
            <a:spAutoFit/>
          </a:bodyPr>
          <a:lstStyle/>
          <a:p>
            <a:pPr algn="ctr">
              <a:lnSpc>
                <a:spcPts val="15260"/>
              </a:lnSpc>
            </a:pPr>
            <a:r>
              <a:rPr lang="en-US" sz="11739">
                <a:solidFill>
                  <a:srgbClr val="866255"/>
                </a:solidFill>
                <a:latin typeface="More Sugar"/>
              </a:rPr>
              <a:t>Thank You!</a:t>
            </a:r>
          </a:p>
        </p:txBody>
      </p:sp>
      <p:sp>
        <p:nvSpPr>
          <p:cNvPr id="16" name="TextBox 16"/>
          <p:cNvSpPr txBox="1"/>
          <p:nvPr/>
        </p:nvSpPr>
        <p:spPr>
          <a:xfrm>
            <a:off x="4328601" y="3159541"/>
            <a:ext cx="9630798" cy="858019"/>
          </a:xfrm>
          <a:prstGeom prst="rect">
            <a:avLst/>
          </a:prstGeom>
        </p:spPr>
        <p:txBody>
          <a:bodyPr lIns="0" tIns="0" rIns="0" bIns="0" rtlCol="0" anchor="t">
            <a:spAutoFit/>
          </a:bodyPr>
          <a:lstStyle/>
          <a:p>
            <a:pPr algn="ctr">
              <a:lnSpc>
                <a:spcPts val="7522"/>
              </a:lnSpc>
            </a:pPr>
            <a:r>
              <a:rPr lang="en-US" sz="3761" spc="376">
                <a:solidFill>
                  <a:srgbClr val="866255"/>
                </a:solidFill>
                <a:latin typeface="Cerebri Light"/>
              </a:rPr>
              <a:t>Do you have any question?</a:t>
            </a:r>
          </a:p>
        </p:txBody>
      </p:sp>
      <p:pic>
        <p:nvPicPr>
          <p:cNvPr id="17" name="Picture 17"/>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16402787" y="6063808"/>
            <a:ext cx="2958666" cy="56897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AF9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4" name="TextBox 4"/>
          <p:cNvSpPr txBox="1"/>
          <p:nvPr/>
        </p:nvSpPr>
        <p:spPr>
          <a:xfrm>
            <a:off x="5194124" y="1972360"/>
            <a:ext cx="7899753" cy="1334054"/>
          </a:xfrm>
          <a:prstGeom prst="rect">
            <a:avLst/>
          </a:prstGeom>
        </p:spPr>
        <p:txBody>
          <a:bodyPr lIns="0" tIns="0" rIns="0" bIns="0" rtlCol="0" anchor="t">
            <a:spAutoFit/>
          </a:bodyPr>
          <a:lstStyle/>
          <a:p>
            <a:pPr algn="ctr">
              <a:lnSpc>
                <a:spcPts val="10659"/>
              </a:lnSpc>
            </a:pPr>
            <a:r>
              <a:rPr lang="en-US" sz="8199">
                <a:solidFill>
                  <a:srgbClr val="866255"/>
                </a:solidFill>
                <a:latin typeface="More Sugar"/>
              </a:rPr>
              <a:t>Project Goals</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81768" y="4176311"/>
            <a:ext cx="1498535" cy="1435869"/>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45773" y="4176311"/>
            <a:ext cx="1498535" cy="1435869"/>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07697" y="4176311"/>
            <a:ext cx="1498535" cy="1435869"/>
          </a:xfrm>
          <a:prstGeom prst="rect">
            <a:avLst/>
          </a:prstGeom>
        </p:spPr>
      </p:pic>
      <p:sp>
        <p:nvSpPr>
          <p:cNvPr id="8" name="TextBox 8"/>
          <p:cNvSpPr txBox="1"/>
          <p:nvPr/>
        </p:nvSpPr>
        <p:spPr>
          <a:xfrm>
            <a:off x="2133266" y="6306102"/>
            <a:ext cx="3368324" cy="547348"/>
          </a:xfrm>
          <a:prstGeom prst="rect">
            <a:avLst/>
          </a:prstGeom>
        </p:spPr>
        <p:txBody>
          <a:bodyPr lIns="0" tIns="0" rIns="0" bIns="0" rtlCol="0" anchor="t">
            <a:spAutoFit/>
          </a:bodyPr>
          <a:lstStyle/>
          <a:p>
            <a:pPr algn="ctr">
              <a:lnSpc>
                <a:spcPts val="4419"/>
              </a:lnSpc>
            </a:pPr>
            <a:r>
              <a:rPr lang="en-US" sz="3399">
                <a:solidFill>
                  <a:srgbClr val="866255"/>
                </a:solidFill>
                <a:latin typeface="More Sugar"/>
              </a:rPr>
              <a:t>FIRST GOAL</a:t>
            </a:r>
          </a:p>
        </p:txBody>
      </p:sp>
      <p:sp>
        <p:nvSpPr>
          <p:cNvPr id="9" name="TextBox 9"/>
          <p:cNvSpPr txBox="1"/>
          <p:nvPr/>
        </p:nvSpPr>
        <p:spPr>
          <a:xfrm>
            <a:off x="1665051" y="6765464"/>
            <a:ext cx="4304754" cy="599850"/>
          </a:xfrm>
          <a:prstGeom prst="rect">
            <a:avLst/>
          </a:prstGeom>
        </p:spPr>
        <p:txBody>
          <a:bodyPr lIns="0" tIns="0" rIns="0" bIns="0" rtlCol="0" anchor="t">
            <a:spAutoFit/>
          </a:bodyPr>
          <a:lstStyle/>
          <a:p>
            <a:pPr algn="ctr">
              <a:lnSpc>
                <a:spcPts val="5254"/>
              </a:lnSpc>
            </a:pPr>
            <a:r>
              <a:rPr lang="en-US" sz="2627">
                <a:solidFill>
                  <a:srgbClr val="866255"/>
                </a:solidFill>
                <a:latin typeface="Cerebri Light"/>
              </a:rPr>
              <a:t>MENENTUKAN TOPIK </a:t>
            </a:r>
          </a:p>
        </p:txBody>
      </p:sp>
      <p:sp>
        <p:nvSpPr>
          <p:cNvPr id="10" name="TextBox 10"/>
          <p:cNvSpPr txBox="1"/>
          <p:nvPr/>
        </p:nvSpPr>
        <p:spPr>
          <a:xfrm>
            <a:off x="7697271" y="6306102"/>
            <a:ext cx="3368324" cy="547348"/>
          </a:xfrm>
          <a:prstGeom prst="rect">
            <a:avLst/>
          </a:prstGeom>
        </p:spPr>
        <p:txBody>
          <a:bodyPr lIns="0" tIns="0" rIns="0" bIns="0" rtlCol="0" anchor="t">
            <a:spAutoFit/>
          </a:bodyPr>
          <a:lstStyle/>
          <a:p>
            <a:pPr algn="ctr">
              <a:lnSpc>
                <a:spcPts val="4419"/>
              </a:lnSpc>
            </a:pPr>
            <a:r>
              <a:rPr lang="en-US" sz="3399">
                <a:solidFill>
                  <a:srgbClr val="866255"/>
                </a:solidFill>
                <a:latin typeface="More Sugar"/>
              </a:rPr>
              <a:t>SECOND GOAL</a:t>
            </a:r>
          </a:p>
        </p:txBody>
      </p:sp>
      <p:sp>
        <p:nvSpPr>
          <p:cNvPr id="11" name="TextBox 11"/>
          <p:cNvSpPr txBox="1"/>
          <p:nvPr/>
        </p:nvSpPr>
        <p:spPr>
          <a:xfrm>
            <a:off x="7283485" y="6765464"/>
            <a:ext cx="4195895" cy="1266600"/>
          </a:xfrm>
          <a:prstGeom prst="rect">
            <a:avLst/>
          </a:prstGeom>
        </p:spPr>
        <p:txBody>
          <a:bodyPr lIns="0" tIns="0" rIns="0" bIns="0" rtlCol="0" anchor="t">
            <a:spAutoFit/>
          </a:bodyPr>
          <a:lstStyle/>
          <a:p>
            <a:pPr algn="ctr">
              <a:lnSpc>
                <a:spcPts val="5254"/>
              </a:lnSpc>
            </a:pPr>
            <a:r>
              <a:rPr lang="en-US" sz="2627">
                <a:solidFill>
                  <a:srgbClr val="866255"/>
                </a:solidFill>
                <a:latin typeface="Cerebri Light"/>
              </a:rPr>
              <a:t>MENENTUKAN FRAMEWORK</a:t>
            </a:r>
          </a:p>
        </p:txBody>
      </p:sp>
      <p:sp>
        <p:nvSpPr>
          <p:cNvPr id="12" name="TextBox 12"/>
          <p:cNvSpPr txBox="1"/>
          <p:nvPr/>
        </p:nvSpPr>
        <p:spPr>
          <a:xfrm>
            <a:off x="12759195" y="6306102"/>
            <a:ext cx="3368324" cy="547348"/>
          </a:xfrm>
          <a:prstGeom prst="rect">
            <a:avLst/>
          </a:prstGeom>
        </p:spPr>
        <p:txBody>
          <a:bodyPr lIns="0" tIns="0" rIns="0" bIns="0" rtlCol="0" anchor="t">
            <a:spAutoFit/>
          </a:bodyPr>
          <a:lstStyle/>
          <a:p>
            <a:pPr algn="ctr">
              <a:lnSpc>
                <a:spcPts val="4419"/>
              </a:lnSpc>
            </a:pPr>
            <a:r>
              <a:rPr lang="en-US" sz="3399">
                <a:solidFill>
                  <a:srgbClr val="866255"/>
                </a:solidFill>
                <a:latin typeface="More Sugar"/>
              </a:rPr>
              <a:t>THIRD GOAL</a:t>
            </a:r>
          </a:p>
        </p:txBody>
      </p:sp>
      <p:sp>
        <p:nvSpPr>
          <p:cNvPr id="13" name="TextBox 13"/>
          <p:cNvSpPr txBox="1"/>
          <p:nvPr/>
        </p:nvSpPr>
        <p:spPr>
          <a:xfrm>
            <a:off x="12263765" y="6765464"/>
            <a:ext cx="4359183" cy="1266600"/>
          </a:xfrm>
          <a:prstGeom prst="rect">
            <a:avLst/>
          </a:prstGeom>
        </p:spPr>
        <p:txBody>
          <a:bodyPr lIns="0" tIns="0" rIns="0" bIns="0" rtlCol="0" anchor="t">
            <a:spAutoFit/>
          </a:bodyPr>
          <a:lstStyle/>
          <a:p>
            <a:pPr algn="ctr">
              <a:lnSpc>
                <a:spcPts val="5254"/>
              </a:lnSpc>
            </a:pPr>
            <a:r>
              <a:rPr lang="en-US" sz="2627">
                <a:solidFill>
                  <a:srgbClr val="866255"/>
                </a:solidFill>
                <a:latin typeface="Cerebri Light"/>
              </a:rPr>
              <a:t>MENENTUKAN FILOSOFI WEBSITE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EAF9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4" name="TextBox 4"/>
          <p:cNvSpPr txBox="1"/>
          <p:nvPr/>
        </p:nvSpPr>
        <p:spPr>
          <a:xfrm>
            <a:off x="5194124" y="1972360"/>
            <a:ext cx="7899753" cy="1334054"/>
          </a:xfrm>
          <a:prstGeom prst="rect">
            <a:avLst/>
          </a:prstGeom>
        </p:spPr>
        <p:txBody>
          <a:bodyPr lIns="0" tIns="0" rIns="0" bIns="0" rtlCol="0" anchor="t">
            <a:spAutoFit/>
          </a:bodyPr>
          <a:lstStyle/>
          <a:p>
            <a:pPr algn="ctr">
              <a:lnSpc>
                <a:spcPts val="10659"/>
              </a:lnSpc>
            </a:pPr>
            <a:r>
              <a:rPr lang="en-US" sz="8199">
                <a:solidFill>
                  <a:srgbClr val="866255"/>
                </a:solidFill>
                <a:latin typeface="More Sugar"/>
              </a:rPr>
              <a:t>Project Goals</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81768" y="4176311"/>
            <a:ext cx="1498535" cy="1435869"/>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45773" y="4176311"/>
            <a:ext cx="1498535" cy="1435869"/>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07697" y="4176311"/>
            <a:ext cx="1498535" cy="1435869"/>
          </a:xfrm>
          <a:prstGeom prst="rect">
            <a:avLst/>
          </a:prstGeom>
        </p:spPr>
      </p:pic>
      <p:sp>
        <p:nvSpPr>
          <p:cNvPr id="8" name="TextBox 8"/>
          <p:cNvSpPr txBox="1"/>
          <p:nvPr/>
        </p:nvSpPr>
        <p:spPr>
          <a:xfrm>
            <a:off x="2133266" y="6306102"/>
            <a:ext cx="3368324" cy="547348"/>
          </a:xfrm>
          <a:prstGeom prst="rect">
            <a:avLst/>
          </a:prstGeom>
        </p:spPr>
        <p:txBody>
          <a:bodyPr lIns="0" tIns="0" rIns="0" bIns="0" rtlCol="0" anchor="t">
            <a:spAutoFit/>
          </a:bodyPr>
          <a:lstStyle/>
          <a:p>
            <a:pPr algn="ctr">
              <a:lnSpc>
                <a:spcPts val="4419"/>
              </a:lnSpc>
            </a:pPr>
            <a:r>
              <a:rPr lang="en-US" sz="3399" dirty="0">
                <a:solidFill>
                  <a:srgbClr val="866255"/>
                </a:solidFill>
                <a:latin typeface="More Sugar"/>
              </a:rPr>
              <a:t>FOURTH GOAL</a:t>
            </a:r>
          </a:p>
        </p:txBody>
      </p:sp>
      <p:sp>
        <p:nvSpPr>
          <p:cNvPr id="9" name="TextBox 9"/>
          <p:cNvSpPr txBox="1"/>
          <p:nvPr/>
        </p:nvSpPr>
        <p:spPr>
          <a:xfrm>
            <a:off x="1665051" y="6765464"/>
            <a:ext cx="4304754" cy="599850"/>
          </a:xfrm>
          <a:prstGeom prst="rect">
            <a:avLst/>
          </a:prstGeom>
        </p:spPr>
        <p:txBody>
          <a:bodyPr lIns="0" tIns="0" rIns="0" bIns="0" rtlCol="0" anchor="t">
            <a:spAutoFit/>
          </a:bodyPr>
          <a:lstStyle/>
          <a:p>
            <a:pPr algn="ctr">
              <a:lnSpc>
                <a:spcPts val="5254"/>
              </a:lnSpc>
            </a:pPr>
            <a:r>
              <a:rPr lang="en-US" sz="2627" dirty="0">
                <a:solidFill>
                  <a:srgbClr val="866255"/>
                </a:solidFill>
                <a:latin typeface="Cerebri Light"/>
              </a:rPr>
              <a:t>MENENTUKAN UI </a:t>
            </a:r>
          </a:p>
        </p:txBody>
      </p:sp>
      <p:sp>
        <p:nvSpPr>
          <p:cNvPr id="10" name="TextBox 10"/>
          <p:cNvSpPr txBox="1"/>
          <p:nvPr/>
        </p:nvSpPr>
        <p:spPr>
          <a:xfrm>
            <a:off x="7697271" y="6306102"/>
            <a:ext cx="3368324" cy="547348"/>
          </a:xfrm>
          <a:prstGeom prst="rect">
            <a:avLst/>
          </a:prstGeom>
        </p:spPr>
        <p:txBody>
          <a:bodyPr lIns="0" tIns="0" rIns="0" bIns="0" rtlCol="0" anchor="t">
            <a:spAutoFit/>
          </a:bodyPr>
          <a:lstStyle/>
          <a:p>
            <a:pPr algn="ctr">
              <a:lnSpc>
                <a:spcPts val="4419"/>
              </a:lnSpc>
            </a:pPr>
            <a:r>
              <a:rPr lang="en-US" sz="3399" dirty="0">
                <a:solidFill>
                  <a:srgbClr val="866255"/>
                </a:solidFill>
                <a:latin typeface="More Sugar"/>
              </a:rPr>
              <a:t>FIFTH GOAL</a:t>
            </a:r>
          </a:p>
        </p:txBody>
      </p:sp>
      <p:sp>
        <p:nvSpPr>
          <p:cNvPr id="11" name="TextBox 11"/>
          <p:cNvSpPr txBox="1"/>
          <p:nvPr/>
        </p:nvSpPr>
        <p:spPr>
          <a:xfrm>
            <a:off x="7283485" y="6765464"/>
            <a:ext cx="4195895" cy="1282659"/>
          </a:xfrm>
          <a:prstGeom prst="rect">
            <a:avLst/>
          </a:prstGeom>
        </p:spPr>
        <p:txBody>
          <a:bodyPr lIns="0" tIns="0" rIns="0" bIns="0" rtlCol="0" anchor="t">
            <a:spAutoFit/>
          </a:bodyPr>
          <a:lstStyle/>
          <a:p>
            <a:pPr algn="ctr">
              <a:lnSpc>
                <a:spcPts val="5254"/>
              </a:lnSpc>
            </a:pPr>
            <a:r>
              <a:rPr lang="en-US" sz="2627" dirty="0">
                <a:solidFill>
                  <a:srgbClr val="866255"/>
                </a:solidFill>
                <a:latin typeface="Cerebri Light"/>
              </a:rPr>
              <a:t>MENENTUKAN TEMPLATE WEBSITE</a:t>
            </a:r>
          </a:p>
        </p:txBody>
      </p:sp>
      <p:sp>
        <p:nvSpPr>
          <p:cNvPr id="12" name="TextBox 12"/>
          <p:cNvSpPr txBox="1"/>
          <p:nvPr/>
        </p:nvSpPr>
        <p:spPr>
          <a:xfrm>
            <a:off x="12759195" y="6306102"/>
            <a:ext cx="3368324" cy="547348"/>
          </a:xfrm>
          <a:prstGeom prst="rect">
            <a:avLst/>
          </a:prstGeom>
        </p:spPr>
        <p:txBody>
          <a:bodyPr lIns="0" tIns="0" rIns="0" bIns="0" rtlCol="0" anchor="t">
            <a:spAutoFit/>
          </a:bodyPr>
          <a:lstStyle/>
          <a:p>
            <a:pPr algn="ctr">
              <a:lnSpc>
                <a:spcPts val="4419"/>
              </a:lnSpc>
            </a:pPr>
            <a:r>
              <a:rPr lang="en-US" sz="3399" dirty="0">
                <a:solidFill>
                  <a:srgbClr val="866255"/>
                </a:solidFill>
                <a:latin typeface="More Sugar"/>
              </a:rPr>
              <a:t>SIXTH GOAL</a:t>
            </a:r>
          </a:p>
        </p:txBody>
      </p:sp>
      <p:sp>
        <p:nvSpPr>
          <p:cNvPr id="13" name="TextBox 13"/>
          <p:cNvSpPr txBox="1"/>
          <p:nvPr/>
        </p:nvSpPr>
        <p:spPr>
          <a:xfrm>
            <a:off x="12263765" y="6765464"/>
            <a:ext cx="4359183" cy="602986"/>
          </a:xfrm>
          <a:prstGeom prst="rect">
            <a:avLst/>
          </a:prstGeom>
        </p:spPr>
        <p:txBody>
          <a:bodyPr lIns="0" tIns="0" rIns="0" bIns="0" rtlCol="0" anchor="t">
            <a:spAutoFit/>
          </a:bodyPr>
          <a:lstStyle/>
          <a:p>
            <a:pPr algn="ctr">
              <a:lnSpc>
                <a:spcPts val="5254"/>
              </a:lnSpc>
            </a:pPr>
            <a:r>
              <a:rPr lang="en-US" sz="2627" dirty="0">
                <a:solidFill>
                  <a:srgbClr val="866255"/>
                </a:solidFill>
                <a:latin typeface="Cerebri Light"/>
              </a:rPr>
              <a:t>MENENTUKAN UX</a:t>
            </a:r>
          </a:p>
        </p:txBody>
      </p:sp>
    </p:spTree>
    <p:extLst>
      <p:ext uri="{BB962C8B-B14F-4D97-AF65-F5344CB8AC3E}">
        <p14:creationId xmlns:p14="http://schemas.microsoft.com/office/powerpoint/2010/main" val="29153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925882" y="4266238"/>
            <a:ext cx="7218118" cy="3490945"/>
          </a:xfrm>
          <a:prstGeom prst="rect">
            <a:avLst/>
          </a:prstGeom>
        </p:spPr>
      </p:pic>
      <p:sp>
        <p:nvSpPr>
          <p:cNvPr id="5" name="TextBox 5"/>
          <p:cNvSpPr txBox="1"/>
          <p:nvPr/>
        </p:nvSpPr>
        <p:spPr>
          <a:xfrm>
            <a:off x="2273939" y="2061647"/>
            <a:ext cx="6345663" cy="1585600"/>
          </a:xfrm>
          <a:prstGeom prst="rect">
            <a:avLst/>
          </a:prstGeom>
        </p:spPr>
        <p:txBody>
          <a:bodyPr lIns="0" tIns="0" rIns="0" bIns="0" rtlCol="0" anchor="t">
            <a:spAutoFit/>
          </a:bodyPr>
          <a:lstStyle/>
          <a:p>
            <a:pPr>
              <a:lnSpc>
                <a:spcPts val="6369"/>
              </a:lnSpc>
            </a:pPr>
            <a:r>
              <a:rPr lang="en-US" sz="4899">
                <a:solidFill>
                  <a:srgbClr val="866255"/>
                </a:solidFill>
                <a:latin typeface="More Sugar"/>
              </a:rPr>
              <a:t>TOPIK YANG AKAN DI GUNAKAN</a:t>
            </a:r>
          </a:p>
        </p:txBody>
      </p:sp>
      <p:sp>
        <p:nvSpPr>
          <p:cNvPr id="6" name="TextBox 6"/>
          <p:cNvSpPr txBox="1"/>
          <p:nvPr/>
        </p:nvSpPr>
        <p:spPr>
          <a:xfrm>
            <a:off x="9969288" y="3109512"/>
            <a:ext cx="6877058" cy="3829851"/>
          </a:xfrm>
          <a:prstGeom prst="rect">
            <a:avLst/>
          </a:prstGeom>
        </p:spPr>
        <p:txBody>
          <a:bodyPr lIns="0" tIns="0" rIns="0" bIns="0" rtlCol="0" anchor="t">
            <a:spAutoFit/>
          </a:bodyPr>
          <a:lstStyle/>
          <a:p>
            <a:pPr>
              <a:lnSpc>
                <a:spcPts val="6171"/>
              </a:lnSpc>
            </a:pPr>
            <a:r>
              <a:rPr lang="en-US" sz="3085">
                <a:solidFill>
                  <a:srgbClr val="866255"/>
                </a:solidFill>
                <a:latin typeface="Cerebri Light"/>
              </a:rPr>
              <a:t>Untuk Tugas Besar kali ini kami akan membuat sebuah website yang bertemakan sebuah berita yang di khususkan dalam bidang e-sport di indonesia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925882" y="4266238"/>
            <a:ext cx="7218118" cy="3490945"/>
          </a:xfrm>
          <a:prstGeom prst="rect">
            <a:avLst/>
          </a:prstGeom>
        </p:spPr>
      </p:pic>
      <p:sp>
        <p:nvSpPr>
          <p:cNvPr id="5" name="TextBox 5"/>
          <p:cNvSpPr txBox="1"/>
          <p:nvPr/>
        </p:nvSpPr>
        <p:spPr>
          <a:xfrm>
            <a:off x="2273939" y="2061647"/>
            <a:ext cx="6345663" cy="1585600"/>
          </a:xfrm>
          <a:prstGeom prst="rect">
            <a:avLst/>
          </a:prstGeom>
        </p:spPr>
        <p:txBody>
          <a:bodyPr lIns="0" tIns="0" rIns="0" bIns="0" rtlCol="0" anchor="t">
            <a:spAutoFit/>
          </a:bodyPr>
          <a:lstStyle/>
          <a:p>
            <a:pPr>
              <a:lnSpc>
                <a:spcPts val="6369"/>
              </a:lnSpc>
            </a:pPr>
            <a:r>
              <a:rPr lang="en-US" sz="4899">
                <a:solidFill>
                  <a:srgbClr val="866255"/>
                </a:solidFill>
                <a:latin typeface="More Sugar"/>
              </a:rPr>
              <a:t>FRAMEWORK YANG AKAN DI GUNAKAN</a:t>
            </a:r>
          </a:p>
        </p:txBody>
      </p:sp>
      <p:sp>
        <p:nvSpPr>
          <p:cNvPr id="6" name="TextBox 6"/>
          <p:cNvSpPr txBox="1"/>
          <p:nvPr/>
        </p:nvSpPr>
        <p:spPr>
          <a:xfrm>
            <a:off x="9868828" y="2192135"/>
            <a:ext cx="6726858" cy="5267100"/>
          </a:xfrm>
          <a:prstGeom prst="rect">
            <a:avLst/>
          </a:prstGeom>
        </p:spPr>
        <p:txBody>
          <a:bodyPr lIns="0" tIns="0" rIns="0" bIns="0" rtlCol="0" anchor="t">
            <a:spAutoFit/>
          </a:bodyPr>
          <a:lstStyle/>
          <a:p>
            <a:pPr>
              <a:lnSpc>
                <a:spcPts val="5254"/>
              </a:lnSpc>
            </a:pPr>
            <a:r>
              <a:rPr lang="en-US" sz="2627">
                <a:solidFill>
                  <a:srgbClr val="866255"/>
                </a:solidFill>
                <a:latin typeface="Cerebri Light"/>
              </a:rPr>
              <a:t>Dalam website kali ini kita akan menggunakan framework bootstrap, karena penggunaan Bootstrap adalah bersifat fleksibel, dimana dalam setiap pengembangannya dapat dilakukan dengan mudah oleh developer menggunakan sebuah frame. Sehingga, dalam membangun sebuah website menjadi lebih mudah, cepat, dan efisien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AF5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68878" y="5143500"/>
            <a:ext cx="5483146" cy="2901083"/>
          </a:xfrm>
          <a:prstGeom prst="rect">
            <a:avLst/>
          </a:prstGeom>
        </p:spPr>
      </p:pic>
      <p:sp>
        <p:nvSpPr>
          <p:cNvPr id="5" name="TextBox 5"/>
          <p:cNvSpPr txBox="1"/>
          <p:nvPr/>
        </p:nvSpPr>
        <p:spPr>
          <a:xfrm>
            <a:off x="2268878" y="2081333"/>
            <a:ext cx="6130800" cy="2686516"/>
          </a:xfrm>
          <a:prstGeom prst="rect">
            <a:avLst/>
          </a:prstGeom>
        </p:spPr>
        <p:txBody>
          <a:bodyPr lIns="0" tIns="0" rIns="0" bIns="0" rtlCol="0" anchor="t">
            <a:spAutoFit/>
          </a:bodyPr>
          <a:lstStyle/>
          <a:p>
            <a:pPr>
              <a:lnSpc>
                <a:spcPts val="10659"/>
              </a:lnSpc>
            </a:pPr>
            <a:r>
              <a:rPr lang="en-US" sz="8199">
                <a:solidFill>
                  <a:srgbClr val="866255"/>
                </a:solidFill>
                <a:latin typeface="More Sugar"/>
              </a:rPr>
              <a:t>Project</a:t>
            </a:r>
          </a:p>
          <a:p>
            <a:pPr>
              <a:lnSpc>
                <a:spcPts val="10659"/>
              </a:lnSpc>
            </a:pPr>
            <a:r>
              <a:rPr lang="en-US" sz="8199">
                <a:solidFill>
                  <a:srgbClr val="866255"/>
                </a:solidFill>
                <a:latin typeface="More Sugar"/>
              </a:rPr>
              <a:t>Background</a:t>
            </a:r>
          </a:p>
        </p:txBody>
      </p:sp>
      <p:sp>
        <p:nvSpPr>
          <p:cNvPr id="6" name="TextBox 6"/>
          <p:cNvSpPr txBox="1"/>
          <p:nvPr/>
        </p:nvSpPr>
        <p:spPr>
          <a:xfrm>
            <a:off x="9587538" y="2161576"/>
            <a:ext cx="5028418" cy="547370"/>
          </a:xfrm>
          <a:prstGeom prst="rect">
            <a:avLst/>
          </a:prstGeom>
        </p:spPr>
        <p:txBody>
          <a:bodyPr lIns="0" tIns="0" rIns="0" bIns="0" rtlCol="0" anchor="t">
            <a:spAutoFit/>
          </a:bodyPr>
          <a:lstStyle/>
          <a:p>
            <a:pPr>
              <a:lnSpc>
                <a:spcPts val="4419"/>
              </a:lnSpc>
            </a:pPr>
            <a:r>
              <a:rPr lang="en-US" sz="3399">
                <a:solidFill>
                  <a:srgbClr val="866255"/>
                </a:solidFill>
                <a:latin typeface="More Sugar"/>
              </a:rPr>
              <a:t>SEGI PEMILIK WEBSITE</a:t>
            </a:r>
          </a:p>
        </p:txBody>
      </p:sp>
      <p:sp>
        <p:nvSpPr>
          <p:cNvPr id="7" name="TextBox 7"/>
          <p:cNvSpPr txBox="1"/>
          <p:nvPr/>
        </p:nvSpPr>
        <p:spPr>
          <a:xfrm>
            <a:off x="9587538" y="2754713"/>
            <a:ext cx="6726858" cy="5933850"/>
          </a:xfrm>
          <a:prstGeom prst="rect">
            <a:avLst/>
          </a:prstGeom>
        </p:spPr>
        <p:txBody>
          <a:bodyPr lIns="0" tIns="0" rIns="0" bIns="0" rtlCol="0" anchor="t">
            <a:spAutoFit/>
          </a:bodyPr>
          <a:lstStyle/>
          <a:p>
            <a:pPr>
              <a:lnSpc>
                <a:spcPts val="5254"/>
              </a:lnSpc>
            </a:pPr>
            <a:r>
              <a:rPr lang="en-US" sz="2627">
                <a:solidFill>
                  <a:srgbClr val="866255"/>
                </a:solidFill>
                <a:latin typeface="Cerebri Light"/>
              </a:rPr>
              <a:t>• Target pengunjung diperuntukkan bagi pendukung tim e-sport yang ingin tau jadwal tanding, player yang bermain, dan hasil pertandingan.</a:t>
            </a:r>
          </a:p>
          <a:p>
            <a:pPr>
              <a:lnSpc>
                <a:spcPts val="5254"/>
              </a:lnSpc>
            </a:pPr>
            <a:r>
              <a:rPr lang="en-US" sz="2627">
                <a:solidFill>
                  <a:srgbClr val="866255"/>
                </a:solidFill>
                <a:latin typeface="Cerebri Light"/>
              </a:rPr>
              <a:t>• Website kami menampilkan informasi-informasi mengenai tim e-sport dari beberapa game yang ikut berkompetisi.</a:t>
            </a:r>
          </a:p>
          <a:p>
            <a:pPr>
              <a:lnSpc>
                <a:spcPts val="5254"/>
              </a:lnSpc>
            </a:pPr>
            <a:r>
              <a:rPr lang="en-US" sz="2627">
                <a:solidFill>
                  <a:srgbClr val="866255"/>
                </a:solidFill>
                <a:latin typeface="Cerebri Light"/>
              </a:rPr>
              <a:t>• Kami membuat website terupdate tentang e-sport yang mudah di akses semua orang.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AF5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68878" y="5143500"/>
            <a:ext cx="5483146" cy="2901083"/>
          </a:xfrm>
          <a:prstGeom prst="rect">
            <a:avLst/>
          </a:prstGeom>
        </p:spPr>
      </p:pic>
      <p:sp>
        <p:nvSpPr>
          <p:cNvPr id="5" name="TextBox 5"/>
          <p:cNvSpPr txBox="1"/>
          <p:nvPr/>
        </p:nvSpPr>
        <p:spPr>
          <a:xfrm>
            <a:off x="2268878" y="2081333"/>
            <a:ext cx="6130800" cy="2686516"/>
          </a:xfrm>
          <a:prstGeom prst="rect">
            <a:avLst/>
          </a:prstGeom>
        </p:spPr>
        <p:txBody>
          <a:bodyPr lIns="0" tIns="0" rIns="0" bIns="0" rtlCol="0" anchor="t">
            <a:spAutoFit/>
          </a:bodyPr>
          <a:lstStyle/>
          <a:p>
            <a:pPr>
              <a:lnSpc>
                <a:spcPts val="10659"/>
              </a:lnSpc>
            </a:pPr>
            <a:r>
              <a:rPr lang="en-US" sz="8199">
                <a:solidFill>
                  <a:srgbClr val="866255"/>
                </a:solidFill>
                <a:latin typeface="More Sugar"/>
              </a:rPr>
              <a:t>Project</a:t>
            </a:r>
          </a:p>
          <a:p>
            <a:pPr>
              <a:lnSpc>
                <a:spcPts val="10659"/>
              </a:lnSpc>
            </a:pPr>
            <a:r>
              <a:rPr lang="en-US" sz="8199">
                <a:solidFill>
                  <a:srgbClr val="866255"/>
                </a:solidFill>
                <a:latin typeface="More Sugar"/>
              </a:rPr>
              <a:t>Background</a:t>
            </a:r>
          </a:p>
        </p:txBody>
      </p:sp>
      <p:sp>
        <p:nvSpPr>
          <p:cNvPr id="6" name="TextBox 6"/>
          <p:cNvSpPr txBox="1"/>
          <p:nvPr/>
        </p:nvSpPr>
        <p:spPr>
          <a:xfrm>
            <a:off x="9587538" y="1377984"/>
            <a:ext cx="5028418" cy="547370"/>
          </a:xfrm>
          <a:prstGeom prst="rect">
            <a:avLst/>
          </a:prstGeom>
        </p:spPr>
        <p:txBody>
          <a:bodyPr lIns="0" tIns="0" rIns="0" bIns="0" rtlCol="0" anchor="t">
            <a:spAutoFit/>
          </a:bodyPr>
          <a:lstStyle/>
          <a:p>
            <a:pPr>
              <a:lnSpc>
                <a:spcPts val="4419"/>
              </a:lnSpc>
            </a:pPr>
            <a:r>
              <a:rPr lang="en-US" sz="3399">
                <a:solidFill>
                  <a:srgbClr val="866255"/>
                </a:solidFill>
                <a:latin typeface="More Sugar"/>
              </a:rPr>
              <a:t>SEGI PENGUNJUNG</a:t>
            </a:r>
          </a:p>
        </p:txBody>
      </p:sp>
      <p:sp>
        <p:nvSpPr>
          <p:cNvPr id="7" name="TextBox 7"/>
          <p:cNvSpPr txBox="1"/>
          <p:nvPr/>
        </p:nvSpPr>
        <p:spPr>
          <a:xfrm>
            <a:off x="9587538" y="2346958"/>
            <a:ext cx="7671762" cy="5933850"/>
          </a:xfrm>
          <a:prstGeom prst="rect">
            <a:avLst/>
          </a:prstGeom>
        </p:spPr>
        <p:txBody>
          <a:bodyPr lIns="0" tIns="0" rIns="0" bIns="0" rtlCol="0" anchor="t">
            <a:spAutoFit/>
          </a:bodyPr>
          <a:lstStyle/>
          <a:p>
            <a:pPr marL="567215" lvl="1" indent="-283608">
              <a:lnSpc>
                <a:spcPts val="5254"/>
              </a:lnSpc>
              <a:buFont typeface="Arial"/>
              <a:buChar char="•"/>
            </a:pPr>
            <a:r>
              <a:rPr lang="en-US" sz="2627">
                <a:solidFill>
                  <a:srgbClr val="866255"/>
                </a:solidFill>
                <a:latin typeface="Cerebri Light"/>
              </a:rPr>
              <a:t>Pengunjung dapat melihat informasi terupdate tentang dunia e-sport </a:t>
            </a:r>
          </a:p>
          <a:p>
            <a:pPr marL="567215" lvl="1" indent="-283608">
              <a:lnSpc>
                <a:spcPts val="5254"/>
              </a:lnSpc>
              <a:buFont typeface="Arial"/>
              <a:buChar char="•"/>
            </a:pPr>
            <a:r>
              <a:rPr lang="en-US" sz="2627">
                <a:solidFill>
                  <a:srgbClr val="866255"/>
                </a:solidFill>
                <a:latin typeface="Cerebri Light"/>
              </a:rPr>
              <a:t>Dalam home terdapat headline news yang berisi berita yang baru saja terjadi dalam 1 minggu terakhir sehingga memudahkan pengunjung mendapat informasi</a:t>
            </a:r>
          </a:p>
          <a:p>
            <a:pPr marL="567215" lvl="1" indent="-283608">
              <a:lnSpc>
                <a:spcPts val="5254"/>
              </a:lnSpc>
              <a:buFont typeface="Arial"/>
              <a:buChar char="•"/>
            </a:pPr>
            <a:r>
              <a:rPr lang="en-US" sz="2627">
                <a:solidFill>
                  <a:srgbClr val="866255"/>
                </a:solidFill>
                <a:latin typeface="Cerebri Light"/>
              </a:rPr>
              <a:t>Dalam tampilan website kami memudahkan dalam menampilkan topik game yang ingin dicari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62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5490351" cy="2783840"/>
          </a:xfrm>
        </p:grpSpPr>
        <p:sp>
          <p:nvSpPr>
            <p:cNvPr id="3" name="Freeform 3"/>
            <p:cNvSpPr/>
            <p:nvPr/>
          </p:nvSpPr>
          <p:spPr>
            <a:xfrm>
              <a:off x="0" y="0"/>
              <a:ext cx="5490351" cy="2783840"/>
            </a:xfrm>
            <a:custGeom>
              <a:avLst/>
              <a:gdLst/>
              <a:ahLst/>
              <a:cxnLst/>
              <a:rect l="l" t="t" r="r" b="b"/>
              <a:pathLst>
                <a:path w="5490351" h="2783840">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FFFFFF"/>
            </a:solidFill>
          </p:spPr>
        </p:sp>
      </p:grpSp>
      <p:sp>
        <p:nvSpPr>
          <p:cNvPr id="4" name="AutoShape 4"/>
          <p:cNvSpPr/>
          <p:nvPr/>
        </p:nvSpPr>
        <p:spPr>
          <a:xfrm rot="5377535">
            <a:off x="7357703" y="6481605"/>
            <a:ext cx="3644031" cy="0"/>
          </a:xfrm>
          <a:prstGeom prst="line">
            <a:avLst/>
          </a:prstGeom>
          <a:ln w="47625" cap="rnd">
            <a:solidFill>
              <a:srgbClr val="866255"/>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1579" y="300348"/>
            <a:ext cx="2812955" cy="371013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27911" y="1896104"/>
            <a:ext cx="3036310" cy="2114376"/>
          </a:xfrm>
          <a:prstGeom prst="rect">
            <a:avLst/>
          </a:prstGeom>
        </p:spPr>
      </p:pic>
      <p:sp>
        <p:nvSpPr>
          <p:cNvPr id="7" name="TextBox 7"/>
          <p:cNvSpPr txBox="1"/>
          <p:nvPr/>
        </p:nvSpPr>
        <p:spPr>
          <a:xfrm>
            <a:off x="5055695" y="1883406"/>
            <a:ext cx="8176609" cy="1060450"/>
          </a:xfrm>
          <a:prstGeom prst="rect">
            <a:avLst/>
          </a:prstGeom>
        </p:spPr>
        <p:txBody>
          <a:bodyPr lIns="0" tIns="0" rIns="0" bIns="0" rtlCol="0" anchor="t">
            <a:spAutoFit/>
          </a:bodyPr>
          <a:lstStyle/>
          <a:p>
            <a:pPr algn="ctr">
              <a:lnSpc>
                <a:spcPts val="8450"/>
              </a:lnSpc>
            </a:pPr>
            <a:r>
              <a:rPr lang="en-US" sz="6500">
                <a:solidFill>
                  <a:srgbClr val="866255"/>
                </a:solidFill>
                <a:latin typeface="More Sugar"/>
              </a:rPr>
              <a:t>Menentukan UI</a:t>
            </a:r>
          </a:p>
        </p:txBody>
      </p:sp>
      <p:sp>
        <p:nvSpPr>
          <p:cNvPr id="8" name="TextBox 8"/>
          <p:cNvSpPr txBox="1"/>
          <p:nvPr/>
        </p:nvSpPr>
        <p:spPr>
          <a:xfrm>
            <a:off x="4292419" y="4701540"/>
            <a:ext cx="3815323" cy="441960"/>
          </a:xfrm>
          <a:prstGeom prst="rect">
            <a:avLst/>
          </a:prstGeom>
        </p:spPr>
        <p:txBody>
          <a:bodyPr lIns="0" tIns="0" rIns="0" bIns="0" rtlCol="0" anchor="t">
            <a:spAutoFit/>
          </a:bodyPr>
          <a:lstStyle/>
          <a:p>
            <a:pPr>
              <a:lnSpc>
                <a:spcPts val="3510"/>
              </a:lnSpc>
            </a:pPr>
            <a:r>
              <a:rPr lang="en-US" sz="2700">
                <a:solidFill>
                  <a:srgbClr val="866255"/>
                </a:solidFill>
                <a:latin typeface="More Sugar"/>
              </a:rPr>
              <a:t>Warna yang di gunakan</a:t>
            </a:r>
          </a:p>
        </p:txBody>
      </p:sp>
      <p:sp>
        <p:nvSpPr>
          <p:cNvPr id="9" name="TextBox 9"/>
          <p:cNvSpPr txBox="1"/>
          <p:nvPr/>
        </p:nvSpPr>
        <p:spPr>
          <a:xfrm>
            <a:off x="4418947" y="5286777"/>
            <a:ext cx="3669745" cy="3167983"/>
          </a:xfrm>
          <a:prstGeom prst="rect">
            <a:avLst/>
          </a:prstGeom>
        </p:spPr>
        <p:txBody>
          <a:bodyPr lIns="0" tIns="0" rIns="0" bIns="0" rtlCol="0" anchor="t">
            <a:spAutoFit/>
          </a:bodyPr>
          <a:lstStyle/>
          <a:p>
            <a:pPr algn="just">
              <a:lnSpc>
                <a:spcPts val="4200"/>
              </a:lnSpc>
            </a:pPr>
            <a:r>
              <a:rPr lang="en-US" sz="2100" dirty="0" err="1">
                <a:solidFill>
                  <a:srgbClr val="866255"/>
                </a:solidFill>
                <a:latin typeface="Cerebri Light"/>
              </a:rPr>
              <a:t>Warna</a:t>
            </a:r>
            <a:r>
              <a:rPr lang="en-US" sz="2100" dirty="0">
                <a:solidFill>
                  <a:srgbClr val="866255"/>
                </a:solidFill>
                <a:latin typeface="Cerebri Light"/>
              </a:rPr>
              <a:t> yang </a:t>
            </a:r>
            <a:r>
              <a:rPr lang="en-US" sz="2100" dirty="0" err="1">
                <a:solidFill>
                  <a:srgbClr val="866255"/>
                </a:solidFill>
                <a:latin typeface="Cerebri Light"/>
              </a:rPr>
              <a:t>akan</a:t>
            </a:r>
            <a:r>
              <a:rPr lang="en-US" sz="2100" dirty="0">
                <a:solidFill>
                  <a:srgbClr val="866255"/>
                </a:solidFill>
                <a:latin typeface="Cerebri Light"/>
              </a:rPr>
              <a:t> di </a:t>
            </a:r>
            <a:r>
              <a:rPr lang="en-US" sz="2100" dirty="0" err="1">
                <a:solidFill>
                  <a:srgbClr val="866255"/>
                </a:solidFill>
                <a:latin typeface="Cerebri Light"/>
              </a:rPr>
              <a:t>gunakan</a:t>
            </a:r>
            <a:r>
              <a:rPr lang="en-US" sz="2100" dirty="0">
                <a:solidFill>
                  <a:srgbClr val="866255"/>
                </a:solidFill>
                <a:latin typeface="Cerebri Light"/>
              </a:rPr>
              <a:t> </a:t>
            </a:r>
            <a:r>
              <a:rPr lang="en-US" sz="2100" dirty="0" err="1">
                <a:solidFill>
                  <a:srgbClr val="866255"/>
                </a:solidFill>
                <a:latin typeface="Cerebri Light"/>
              </a:rPr>
              <a:t>dalam</a:t>
            </a:r>
            <a:r>
              <a:rPr lang="en-US" sz="2100" dirty="0">
                <a:solidFill>
                  <a:srgbClr val="866255"/>
                </a:solidFill>
                <a:latin typeface="Cerebri Light"/>
              </a:rPr>
              <a:t> website kali </a:t>
            </a:r>
            <a:r>
              <a:rPr lang="en-US" sz="2100" dirty="0" err="1">
                <a:solidFill>
                  <a:srgbClr val="866255"/>
                </a:solidFill>
                <a:latin typeface="Cerebri Light"/>
              </a:rPr>
              <a:t>ini</a:t>
            </a:r>
            <a:r>
              <a:rPr lang="en-US" sz="2100" dirty="0">
                <a:solidFill>
                  <a:srgbClr val="866255"/>
                </a:solidFill>
                <a:latin typeface="Cerebri Light"/>
              </a:rPr>
              <a:t> </a:t>
            </a:r>
          </a:p>
          <a:p>
            <a:pPr marL="453390" lvl="1" indent="-226695" algn="just">
              <a:lnSpc>
                <a:spcPts val="4200"/>
              </a:lnSpc>
              <a:buFont typeface="Arial"/>
              <a:buChar char="•"/>
            </a:pPr>
            <a:r>
              <a:rPr lang="en-US" sz="2000" dirty="0">
                <a:solidFill>
                  <a:srgbClr val="866255"/>
                </a:solidFill>
                <a:latin typeface="Cerebri Light"/>
              </a:rPr>
              <a:t>Black  - </a:t>
            </a:r>
            <a:r>
              <a:rPr lang="en-US" sz="2000" dirty="0">
                <a:solidFill>
                  <a:srgbClr val="866255"/>
                </a:solidFill>
                <a:latin typeface="Cerebri Light Bold"/>
              </a:rPr>
              <a:t>#000000</a:t>
            </a:r>
          </a:p>
          <a:p>
            <a:pPr marL="453390" lvl="1" indent="-226695" algn="just">
              <a:lnSpc>
                <a:spcPts val="4200"/>
              </a:lnSpc>
              <a:buFont typeface="Arial"/>
              <a:buChar char="•"/>
            </a:pPr>
            <a:r>
              <a:rPr lang="en-US" sz="2000" dirty="0">
                <a:solidFill>
                  <a:srgbClr val="866255"/>
                </a:solidFill>
                <a:latin typeface="Cerebri Light"/>
              </a:rPr>
              <a:t>White - </a:t>
            </a:r>
            <a:r>
              <a:rPr lang="en-US" sz="2000" dirty="0">
                <a:solidFill>
                  <a:srgbClr val="866255"/>
                </a:solidFill>
                <a:latin typeface="Cerebri Light Bold"/>
              </a:rPr>
              <a:t>#ffffff</a:t>
            </a:r>
          </a:p>
          <a:p>
            <a:pPr marL="453390" lvl="1" indent="-226695" algn="just">
              <a:lnSpc>
                <a:spcPts val="4200"/>
              </a:lnSpc>
              <a:buFont typeface="Arial"/>
              <a:buChar char="•"/>
            </a:pPr>
            <a:r>
              <a:rPr lang="en-US" sz="2000" dirty="0">
                <a:solidFill>
                  <a:srgbClr val="866255"/>
                </a:solidFill>
                <a:latin typeface="Cerebri Light"/>
              </a:rPr>
              <a:t>Yellow - </a:t>
            </a:r>
            <a:r>
              <a:rPr lang="en-US" sz="2000" dirty="0">
                <a:solidFill>
                  <a:srgbClr val="866255"/>
                </a:solidFill>
                <a:latin typeface="Cerebri Light Bold"/>
              </a:rPr>
              <a:t>#ffcc00</a:t>
            </a:r>
          </a:p>
          <a:p>
            <a:pPr marL="453390" lvl="1" indent="-226695" algn="just">
              <a:lnSpc>
                <a:spcPts val="4200"/>
              </a:lnSpc>
              <a:buFont typeface="Arial"/>
              <a:buChar char="•"/>
            </a:pPr>
            <a:r>
              <a:rPr lang="en-US" sz="2000" dirty="0">
                <a:solidFill>
                  <a:srgbClr val="866255"/>
                </a:solidFill>
                <a:latin typeface="Cerebri Light"/>
              </a:rPr>
              <a:t>Grey - </a:t>
            </a:r>
            <a:r>
              <a:rPr lang="en-US" sz="2000" dirty="0">
                <a:solidFill>
                  <a:srgbClr val="866255"/>
                </a:solidFill>
                <a:latin typeface="Cerebri Light Bold"/>
              </a:rPr>
              <a:t>#bdbdbd</a:t>
            </a:r>
          </a:p>
        </p:txBody>
      </p:sp>
      <p:sp>
        <p:nvSpPr>
          <p:cNvPr id="10" name="TextBox 10"/>
          <p:cNvSpPr txBox="1"/>
          <p:nvPr/>
        </p:nvSpPr>
        <p:spPr>
          <a:xfrm>
            <a:off x="10253661" y="4701540"/>
            <a:ext cx="3669745" cy="441960"/>
          </a:xfrm>
          <a:prstGeom prst="rect">
            <a:avLst/>
          </a:prstGeom>
        </p:spPr>
        <p:txBody>
          <a:bodyPr lIns="0" tIns="0" rIns="0" bIns="0" rtlCol="0" anchor="t">
            <a:spAutoFit/>
          </a:bodyPr>
          <a:lstStyle/>
          <a:p>
            <a:pPr>
              <a:lnSpc>
                <a:spcPts val="3510"/>
              </a:lnSpc>
            </a:pPr>
            <a:r>
              <a:rPr lang="en-US" sz="2700">
                <a:solidFill>
                  <a:srgbClr val="866255"/>
                </a:solidFill>
                <a:latin typeface="More Sugar"/>
              </a:rPr>
              <a:t>Fonts yang di gunakan</a:t>
            </a:r>
          </a:p>
        </p:txBody>
      </p:sp>
      <p:sp>
        <p:nvSpPr>
          <p:cNvPr id="11" name="TextBox 11"/>
          <p:cNvSpPr txBox="1"/>
          <p:nvPr/>
        </p:nvSpPr>
        <p:spPr>
          <a:xfrm>
            <a:off x="10272711" y="5286777"/>
            <a:ext cx="3669745" cy="2615565"/>
          </a:xfrm>
          <a:prstGeom prst="rect">
            <a:avLst/>
          </a:prstGeom>
        </p:spPr>
        <p:txBody>
          <a:bodyPr lIns="0" tIns="0" rIns="0" bIns="0" rtlCol="0" anchor="t">
            <a:spAutoFit/>
          </a:bodyPr>
          <a:lstStyle/>
          <a:p>
            <a:pPr algn="just">
              <a:lnSpc>
                <a:spcPts val="4200"/>
              </a:lnSpc>
            </a:pPr>
            <a:r>
              <a:rPr lang="en-US" sz="2100">
                <a:solidFill>
                  <a:srgbClr val="866255"/>
                </a:solidFill>
                <a:latin typeface="Cerebri Light"/>
              </a:rPr>
              <a:t>Font yang akan di gunakan dalam website ini adalah </a:t>
            </a:r>
            <a:r>
              <a:rPr lang="en-US" sz="2100">
                <a:solidFill>
                  <a:srgbClr val="866255"/>
                </a:solidFill>
                <a:latin typeface="Cerebri Light Bold"/>
              </a:rPr>
              <a:t>Roboto Condensed - Sans Serif</a:t>
            </a:r>
          </a:p>
          <a:p>
            <a:pPr algn="just">
              <a:lnSpc>
                <a:spcPts val="4200"/>
              </a:lnSpc>
            </a:pPr>
            <a:endParaRPr lang="en-US" sz="2100">
              <a:solidFill>
                <a:srgbClr val="866255"/>
              </a:solidFill>
              <a:latin typeface="Cerebri Ligh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411</Words>
  <Application>Microsoft Office PowerPoint</Application>
  <PresentationFormat>Custom</PresentationFormat>
  <Paragraphs>69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Cerebri Light Bold</vt:lpstr>
      <vt:lpstr>Cerebri Light</vt:lpstr>
      <vt:lpstr>Arial</vt:lpstr>
      <vt:lpstr>More Sugar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BESAR DESAIN WEB</dc:title>
  <dc:creator>Aspire 5</dc:creator>
  <cp:lastModifiedBy>danar putera</cp:lastModifiedBy>
  <cp:revision>4</cp:revision>
  <dcterms:created xsi:type="dcterms:W3CDTF">2006-08-16T00:00:00Z</dcterms:created>
  <dcterms:modified xsi:type="dcterms:W3CDTF">2022-12-05T08:43:56Z</dcterms:modified>
  <dc:identifier>DAFRUq6F4Dg</dc:identifier>
</cp:coreProperties>
</file>